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21"/>
  </p:notesMasterIdLst>
  <p:sldIdLst>
    <p:sldId id="289" r:id="rId5"/>
    <p:sldId id="2147478826" r:id="rId6"/>
    <p:sldId id="291" r:id="rId7"/>
    <p:sldId id="301" r:id="rId8"/>
    <p:sldId id="2147478815" r:id="rId9"/>
    <p:sldId id="2147478808" r:id="rId10"/>
    <p:sldId id="302" r:id="rId11"/>
    <p:sldId id="303" r:id="rId12"/>
    <p:sldId id="304" r:id="rId13"/>
    <p:sldId id="305" r:id="rId14"/>
    <p:sldId id="306" r:id="rId15"/>
    <p:sldId id="2147478824" r:id="rId16"/>
    <p:sldId id="2147478817" r:id="rId17"/>
    <p:sldId id="2147478818" r:id="rId18"/>
    <p:sldId id="2147478823" r:id="rId19"/>
    <p:sldId id="2147478819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5" userDrawn="1">
          <p15:clr>
            <a:srgbClr val="A4A3A4"/>
          </p15:clr>
        </p15:guide>
        <p15:guide id="2" orient="horz" pos="1464" userDrawn="1">
          <p15:clr>
            <a:srgbClr val="A4A3A4"/>
          </p15:clr>
        </p15:guide>
        <p15:guide id="3" pos="3840">
          <p15:clr>
            <a:srgbClr val="A4A3A4"/>
          </p15:clr>
        </p15:guide>
        <p15:guide id="4" orient="horz" pos="3864" userDrawn="1">
          <p15:clr>
            <a:srgbClr val="A4A3A4"/>
          </p15:clr>
        </p15:guide>
        <p15:guide id="5" pos="52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0EFB11-37E0-52F8-B4F4-361AEE3D0394}" name="Tara Anderson" initials="TA" userId="S::tanderson@bgbgroup.com::c217fd77-4bdf-4285-a886-b867c49b5087" providerId="AD"/>
  <p188:author id="{4B3F7D17-C40A-59F2-2F71-8AA193DAA5F3}" name="Amanda Eckel" initials="AE" userId="S::aeckel@bgbgroup.com::efa60c9f-8338-47c9-be4d-689a70f7c431" providerId="AD"/>
  <p188:author id="{18C2F832-D5DA-D945-60AF-E89FD281357F}" name="Cali Howitt" initials="CH" userId="S::chowitt@bgbgroup.com::9fd5cb18-7a09-4e62-bdb4-be1fc12c8f2a" providerId="AD"/>
  <p188:author id="{6910803B-0866-7A23-E6F4-40016620B265}" name="Maurice Butler" initials="MB" userId="S::mbutler@bgbgroup.com::27a169ab-e830-48b5-a0f6-8964f34b7bcb" providerId="AD"/>
  <p188:author id="{E00C1345-3337-F095-C401-0BB5758796AC}" name="Armand Gil" initials="AG" userId="S::agil@bgbgroup.com::c89df66f-19ca-4b70-afdb-0ee687b2f190" providerId="AD"/>
  <p188:author id="{1B7B9553-232A-7F23-A2AC-DA7E322FCE98}" name="Victoria Kaulback" initials="VK" userId="S::vkaulback@bgbgroup.com::42384510-50b6-4dd7-a750-2592d7423b84" providerId="AD"/>
  <p188:author id="{6052E762-E0CC-E8DB-7D83-051CB4E29728}" name="Teresa Day" initials="TD" userId="S::tday@bgbgroup.com::1792e1a0-2712-4441-b74c-0c214167a2fc" providerId="AD"/>
  <p188:author id="{FA761C68-8FC4-D5AD-CBE4-27279D4E94BE}" name="Gregory Passaretti" initials="GP" userId="S::gpassaretti@bgbgroup.com::bd8e0276-5b53-43fc-a5fe-59d3fbc0b408" providerId="AD"/>
  <p188:author id="{33467A83-5395-5399-D73E-5C772C51C269}" name="Christie Moreau" initials="CM" userId="S::cmoreau@bgbgroup.com::0a8f27e2-da35-482d-af67-c79846ff093a" providerId="AD"/>
  <p188:author id="{2C71399A-5426-9712-CC4E-6866B4F9BEDB}" name="Jaime Kent" initials="JK" userId="S::jkent@bgbgroup.com::7af740a1-2882-4e87-8175-b057ab4b03ca" providerId="AD"/>
  <p188:author id="{77327C9B-A1E8-BA12-FE9A-EF457979749A}" name="Sammie Ulich" initials="" userId="S::sulich@bgbgroup.com::9a4c65e0-6010-4050-bba2-d6167a4cc295" providerId="AD"/>
  <p188:author id="{4AFC6DA7-9531-9471-B35D-5A8E05622978}" name="Eric Brandel" initials="EB" userId="S::ebrandel@bgbgroup.com::6552c50e-7de6-4da6-bb5d-ebe70a8bd1bb" providerId="AD"/>
  <p188:author id="{98C3C7A7-AC18-0963-94BC-BEB764C3ACCC}" name="Priyanka Patel" initials="PP" userId="S::ppatel@bgbgroup.com::77bd7dd5-35d9-48bc-82f7-6ee717c50981" providerId="AD"/>
  <p188:author id="{86E590B1-6F47-9277-C4E0-41277787E94E}" name="Aimee deCathelineau" initials="Ad" userId="S::adecathelineau@bgbgroup.com::92906174-58d9-45f0-b73e-d99b6f98f690" providerId="AD"/>
  <p188:author id="{07FB69BE-1695-FB9C-05FE-779D8C2F66F3}" name="Andy Bond" initials="AB" userId="S::andrew.bond@bgbgroup.com::f8708c65-5932-4203-b502-5f327d814fa2" providerId="AD"/>
  <p188:author id="{A2E3C7C4-B2B7-A779-F0AB-10C584D7E28A}" name="Matthew Paré" initials="MP" userId="S::mpare@bgbgroup.com::f833b677-99ea-4447-983e-5cfd0d2abccf" providerId="AD"/>
  <p188:author id="{2C37A9D2-FAC6-B572-8D05-17496EA26A89}" name="Juan Valdez-Capuccino" initials="JV" userId="S::jcapuccino@bgbgroup.com::6eb97e04-bb9f-420b-bc6c-c655104257ad" providerId="AD"/>
  <p188:author id="{C5FDDDE1-B95E-D8A2-0D0A-5F18E292AC11}" name="Exene Anderson" initials="EA" userId="S::eanderson@bgbgroup.com::f079a071-fea7-4c06-87dc-f165550fdbf8" providerId="AD"/>
  <p188:author id="{023123EA-48CF-59C9-20EE-4B33188F8A0D}" name="Adriana Gonzalez" initials="AG" userId="S::adriana.gonzalez@bgbgroup.com::0ad01adc-7918-4bf4-af6c-ee82c2c2653b" providerId="AD"/>
  <p188:author id="{4C8A95EC-D2D4-84A4-FF62-62ABBE8FB83F}" name="Chloe Weiser" initials="CW" userId="S::CWeiser@bgbgroup.com::ee664e3d-9903-4f0a-8117-e3d3e4e6c0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3EE"/>
    <a:srgbClr val="A5A7DE"/>
    <a:srgbClr val="373A94"/>
    <a:srgbClr val="292C6F"/>
    <a:srgbClr val="F2F2F2"/>
    <a:srgbClr val="DDDEF2"/>
    <a:srgbClr val="FEFDE2"/>
    <a:srgbClr val="FC5E9E"/>
    <a:srgbClr val="FB1974"/>
    <a:srgbClr val="DD37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204" y="66"/>
      </p:cViewPr>
      <p:guideLst>
        <p:guide orient="horz" pos="725"/>
        <p:guide orient="horz" pos="1464"/>
        <p:guide pos="3840"/>
        <p:guide orient="horz" pos="3864"/>
        <p:guide pos="5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28591422539_tp_box_2" providerId="OAuth2" clId="{7976ADAC-E1B5-4C81-8A42-D7FFF12F12A4}"/>
    <pc:docChg chg="modSld">
      <pc:chgData name="" userId="28591422539_tp_box_2" providerId="OAuth2" clId="{7976ADAC-E1B5-4C81-8A42-D7FFF12F12A4}" dt="2024-07-30T14:53:47.577" v="2" actId="1076"/>
      <pc:docMkLst>
        <pc:docMk/>
      </pc:docMkLst>
      <pc:sldChg chg="modSp mod">
        <pc:chgData name="" userId="28591422539_tp_box_2" providerId="OAuth2" clId="{7976ADAC-E1B5-4C81-8A42-D7FFF12F12A4}" dt="2024-07-30T14:53:47.577" v="2" actId="1076"/>
        <pc:sldMkLst>
          <pc:docMk/>
          <pc:sldMk cId="3351208075" sldId="289"/>
        </pc:sldMkLst>
        <pc:spChg chg="mod">
          <ac:chgData name="" userId="28591422539_tp_box_2" providerId="OAuth2" clId="{7976ADAC-E1B5-4C81-8A42-D7FFF12F12A4}" dt="2024-07-30T14:52:05.737" v="1" actId="1076"/>
          <ac:spMkLst>
            <pc:docMk/>
            <pc:sldMk cId="3351208075" sldId="289"/>
            <ac:spMk id="2" creationId="{8D7F4BA8-8056-EDB3-C2AC-0244C6B5523C}"/>
          </ac:spMkLst>
        </pc:spChg>
        <pc:grpChg chg="mod">
          <ac:chgData name="" userId="28591422539_tp_box_2" providerId="OAuth2" clId="{7976ADAC-E1B5-4C81-8A42-D7FFF12F12A4}" dt="2024-07-30T14:53:47.577" v="2" actId="1076"/>
          <ac:grpSpMkLst>
            <pc:docMk/>
            <pc:sldMk cId="3351208075" sldId="289"/>
            <ac:grpSpMk id="12" creationId="{77FAA35F-37A6-7F8B-B220-4EC21A6C42AF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83A36-8EFC-46FC-8616-9AE266F4C1C3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5E9C7-A047-4E03-9BB5-47D915A41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35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recivityad.com/news/study-finds-cn-diagnostics-precivityad-blood-test-provides-opportunities-for-robust-cost-savings-in-the-evaluation-of-patients-with-cognitive-impairment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5E9C7-A047-4E03-9BB5-47D915A416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43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5E9C7-A047-4E03-9BB5-47D915A416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35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23D05-4259-4B1E-A59E-934CB90820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5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23D05-4259-4B1E-A59E-934CB90820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46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5E9C7-A047-4E03-9BB5-47D915A416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89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/>
              <a:t>https://mn-policies.exploremyplan.com/portal/web/medical-policies/-/mp-200</a:t>
            </a:r>
          </a:p>
          <a:p>
            <a:r>
              <a:rPr lang="en-US" sz="800" dirty="0"/>
              <a:t>https://provider.healthybluenc.com/dam/medpolicies/healthybluenc/active/policies/mp_pw_E001583.html</a:t>
            </a:r>
          </a:p>
          <a:p>
            <a:r>
              <a:rPr lang="en-US" sz="800" dirty="0"/>
              <a:t>https://www.emblemhealth.com/content/dam/global/pdfs/provider/reimbursement-policies/biochemical-markers-alzheimer.pdf</a:t>
            </a:r>
          </a:p>
          <a:p>
            <a:r>
              <a:rPr lang="en-US" sz="800" dirty="0">
                <a:hlinkClick r:id="rId3"/>
              </a:rPr>
              <a:t>https://precivityad.com/news/study-finds-cn-diagnostics-precivityad-blood-test-provides-opportunities-for-robust-cost-savings-in-the-evaluation-of-patients-with-cognitive-impairment</a:t>
            </a:r>
            <a:endParaRPr lang="en-US" sz="800" dirty="0"/>
          </a:p>
          <a:p>
            <a:r>
              <a:rPr lang="en-US" sz="800" dirty="0"/>
              <a:t>https://www.liebertpub.com/doi/10.1089/pop.2023.0309</a:t>
            </a:r>
          </a:p>
          <a:p>
            <a:endParaRPr lang="en-US" sz="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23D05-4259-4B1E-A59E-934CB90820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37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923D05-4259-4B1E-A59E-934CB90820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64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5E9C7-A047-4E03-9BB5-47D915A416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99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55D625-1E6D-4AE3-BF99-7817ADD845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600200"/>
            <a:ext cx="11522075" cy="1107996"/>
          </a:xfrm>
        </p:spPr>
        <p:txBody>
          <a:bodyPr wrap="square">
            <a:sp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657C24-EA8D-47F0-93F5-FE3457482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7FD99F-F8A1-42CF-B5B2-6B5C6BDBB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822960"/>
            <a:ext cx="11522075" cy="184666"/>
          </a:xfrm>
        </p:spPr>
        <p:txBody>
          <a:bodyPr/>
          <a:lstStyle>
            <a:lvl1pPr>
              <a:defRPr sz="1200" b="1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098BFB1C-757B-9240-1E64-D1EED72B0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lvl1pPr algn="l">
              <a:defRPr lang="en-US" sz="800" smtClean="0">
                <a:solidFill>
                  <a:schemeClr val="tx1"/>
                </a:solidFill>
                <a:latin typeface="+mj-lt"/>
                <a:ea typeface="Univers LT Std 57 Condensed" charset="0"/>
                <a:cs typeface="Univers LT Std 57 Condensed" charset="0"/>
              </a:defRPr>
            </a:lvl1pPr>
          </a:lstStyle>
          <a:p>
            <a:fld id="{0B479335-2349-41C2-89BC-F663301FC2E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062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657C24-EA8D-47F0-93F5-FE34574825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7FD99F-F8A1-42CF-B5B2-6B5C6BDBB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963" y="822960"/>
            <a:ext cx="11522075" cy="184666"/>
          </a:xfrm>
        </p:spPr>
        <p:txBody>
          <a:bodyPr/>
          <a:lstStyle>
            <a:lvl1pPr>
              <a:defRPr sz="1200" b="1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A61E876-103E-D039-8011-7BA86854E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lvl1pPr algn="l">
              <a:defRPr lang="en-US" sz="800" smtClean="0">
                <a:solidFill>
                  <a:schemeClr val="tx1"/>
                </a:solidFill>
                <a:latin typeface="+mj-lt"/>
                <a:ea typeface="Univers LT Std 57 Condensed" charset="0"/>
                <a:cs typeface="Univers LT Std 57 Condensed" charset="0"/>
              </a:defRPr>
            </a:lvl1pPr>
          </a:lstStyle>
          <a:p>
            <a:fld id="{0B479335-2349-41C2-89BC-F663301FC2E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81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AF438E33-C549-27FB-3BC0-FB13CCA7F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lvl1pPr algn="l">
              <a:defRPr lang="en-US" sz="800" smtClean="0">
                <a:solidFill>
                  <a:schemeClr val="bg1"/>
                </a:solidFill>
                <a:latin typeface="+mj-lt"/>
                <a:ea typeface="Univers LT Std 57 Condensed" charset="0"/>
                <a:cs typeface="Univers LT Std 57 Condensed" charset="0"/>
              </a:defRPr>
            </a:lvl1pPr>
          </a:lstStyle>
          <a:p>
            <a:fld id="{0B479335-2349-41C2-89BC-F663301FC2E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7E6E1C-4552-33EB-D8C3-1378FFC711D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991637" y="6305634"/>
            <a:ext cx="1865401" cy="334963"/>
            <a:chOff x="4110651" y="3574197"/>
            <a:chExt cx="3564592" cy="64008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852320E3-516A-E740-D451-FF69842AC6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10651" y="3574197"/>
              <a:ext cx="1423946" cy="640080"/>
            </a:xfrm>
            <a:prstGeom prst="rect">
              <a:avLst/>
            </a:prstGeom>
          </p:spPr>
        </p:pic>
        <p:pic>
          <p:nvPicPr>
            <p:cNvPr id="5" name="Picture 4" descr="A black and blue text with a green x&#10;&#10;Description automatically generated">
              <a:extLst>
                <a:ext uri="{FF2B5EF4-FFF2-40B4-BE49-F238E27FC236}">
                  <a16:creationId xmlns:a16="http://schemas.microsoft.com/office/drawing/2014/main" id="{1B065DF2-F823-2730-8378-9F9C9F4B9A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076" y="3574197"/>
              <a:ext cx="1493167" cy="640080"/>
            </a:xfrm>
            <a:prstGeom prst="rect">
              <a:avLst/>
            </a:prstGeom>
          </p:spPr>
        </p:pic>
        <p:sp>
          <p:nvSpPr>
            <p:cNvPr id="6" name="Plus Sign 5">
              <a:extLst>
                <a:ext uri="{FF2B5EF4-FFF2-40B4-BE49-F238E27FC236}">
                  <a16:creationId xmlns:a16="http://schemas.microsoft.com/office/drawing/2014/main" id="{C7E1E9A2-1CE4-F152-0D86-2C7DE2883EBD}"/>
                </a:ext>
              </a:extLst>
            </p:cNvPr>
            <p:cNvSpPr/>
            <p:nvPr userDrawn="1"/>
          </p:nvSpPr>
          <p:spPr>
            <a:xfrm>
              <a:off x="5700914" y="3730244"/>
              <a:ext cx="327985" cy="32798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02284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 Placeholder 3">
            <a:extLst>
              <a:ext uri="{FF2B5EF4-FFF2-40B4-BE49-F238E27FC236}">
                <a16:creationId xmlns:a16="http://schemas.microsoft.com/office/drawing/2014/main" id="{C7D114F6-E74A-179F-4E6A-55469624B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lvl1pPr algn="l">
              <a:defRPr lang="en-US" sz="800" smtClean="0">
                <a:solidFill>
                  <a:schemeClr val="tx1"/>
                </a:solidFill>
                <a:latin typeface="+mj-lt"/>
                <a:ea typeface="Univers LT Std 57 Condensed" charset="0"/>
                <a:cs typeface="Univers LT Std 57 Condensed" charset="0"/>
              </a:defRPr>
            </a:lvl1pPr>
          </a:lstStyle>
          <a:p>
            <a:fld id="{0B479335-2349-41C2-89BC-F663301FC2E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E4256E-2AA4-3AAA-3E8A-FD15D4476F2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991637" y="6305634"/>
            <a:ext cx="1865401" cy="334963"/>
            <a:chOff x="4110651" y="3574197"/>
            <a:chExt cx="3564592" cy="64008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826DB5E4-5FE8-C283-940E-046B423615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10651" y="3574197"/>
              <a:ext cx="1423946" cy="640080"/>
            </a:xfrm>
            <a:prstGeom prst="rect">
              <a:avLst/>
            </a:prstGeom>
          </p:spPr>
        </p:pic>
        <p:pic>
          <p:nvPicPr>
            <p:cNvPr id="16" name="Picture 15" descr="A black and blue text with a green x&#10;&#10;Description automatically generated">
              <a:extLst>
                <a:ext uri="{FF2B5EF4-FFF2-40B4-BE49-F238E27FC236}">
                  <a16:creationId xmlns:a16="http://schemas.microsoft.com/office/drawing/2014/main" id="{A222864D-309B-22BF-A827-1B65D5CDC1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076" y="3574197"/>
              <a:ext cx="1493167" cy="640080"/>
            </a:xfrm>
            <a:prstGeom prst="rect">
              <a:avLst/>
            </a:prstGeom>
          </p:spPr>
        </p:pic>
        <p:sp>
          <p:nvSpPr>
            <p:cNvPr id="17" name="Plus Sign 16">
              <a:extLst>
                <a:ext uri="{FF2B5EF4-FFF2-40B4-BE49-F238E27FC236}">
                  <a16:creationId xmlns:a16="http://schemas.microsoft.com/office/drawing/2014/main" id="{FC928B13-B092-DA30-A08B-ACA7EDA8025B}"/>
                </a:ext>
              </a:extLst>
            </p:cNvPr>
            <p:cNvSpPr/>
            <p:nvPr userDrawn="1"/>
          </p:nvSpPr>
          <p:spPr>
            <a:xfrm>
              <a:off x="5700914" y="3730244"/>
              <a:ext cx="327985" cy="327985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0263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ight bulb with a filament&#10;&#10;Description automatically generated with medium confidence">
            <a:extLst>
              <a:ext uri="{FF2B5EF4-FFF2-40B4-BE49-F238E27FC236}">
                <a16:creationId xmlns:a16="http://schemas.microsoft.com/office/drawing/2014/main" id="{295E1A08-7259-2D91-8217-4F25A1D8B6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30" t="35832" r="17175" b="39457"/>
          <a:stretch/>
        </p:blipFill>
        <p:spPr>
          <a:xfrm>
            <a:off x="0" y="0"/>
            <a:ext cx="12192000" cy="6856286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0D7EF8-AB36-7D43-C367-852D1EACD262}"/>
              </a:ext>
            </a:extLst>
          </p:cNvPr>
          <p:cNvSpPr txBox="1"/>
          <p:nvPr userDrawn="1"/>
        </p:nvSpPr>
        <p:spPr>
          <a:xfrm>
            <a:off x="2672536" y="2873135"/>
            <a:ext cx="1399422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2000" b="1" spc="700" baseline="0">
                <a:solidFill>
                  <a:schemeClr val="bg1"/>
                </a:solidFill>
                <a:latin typeface="Arial Nova" panose="020B0504020202020204" pitchFamily="34" charset="0"/>
              </a:rPr>
              <a:t>WHERE</a:t>
            </a:r>
          </a:p>
        </p:txBody>
      </p:sp>
      <p:sp>
        <p:nvSpPr>
          <p:cNvPr id="8" name="Plus Sign 7">
            <a:extLst>
              <a:ext uri="{FF2B5EF4-FFF2-40B4-BE49-F238E27FC236}">
                <a16:creationId xmlns:a16="http://schemas.microsoft.com/office/drawing/2014/main" id="{F4C2DEB4-C5FE-A703-FFB3-F19F1B50F6DF}"/>
              </a:ext>
            </a:extLst>
          </p:cNvPr>
          <p:cNvSpPr/>
          <p:nvPr userDrawn="1"/>
        </p:nvSpPr>
        <p:spPr>
          <a:xfrm>
            <a:off x="5851352" y="2746433"/>
            <a:ext cx="580967" cy="580967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379D89-4FF4-38D8-24B5-989361A06791}"/>
              </a:ext>
            </a:extLst>
          </p:cNvPr>
          <p:cNvSpPr txBox="1"/>
          <p:nvPr userDrawn="1"/>
        </p:nvSpPr>
        <p:spPr>
          <a:xfrm>
            <a:off x="4174311" y="2879485"/>
            <a:ext cx="1739259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2000" b="1" spc="700" baseline="0">
                <a:solidFill>
                  <a:schemeClr val="bg1"/>
                </a:solidFill>
                <a:latin typeface="Arial Nova" panose="020B0504020202020204" pitchFamily="34" charset="0"/>
              </a:rPr>
              <a:t>SCIENCE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AFE347-9DBD-2A4D-6F60-516497A28F79}"/>
              </a:ext>
            </a:extLst>
          </p:cNvPr>
          <p:cNvSpPr txBox="1"/>
          <p:nvPr userDrawn="1"/>
        </p:nvSpPr>
        <p:spPr>
          <a:xfrm>
            <a:off x="6457136" y="2873135"/>
            <a:ext cx="2130455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2000" b="1" spc="500" baseline="0">
                <a:solidFill>
                  <a:schemeClr val="bg1"/>
                </a:solidFill>
                <a:latin typeface="Arial Nova" panose="020B0504020202020204" pitchFamily="34" charset="0"/>
              </a:rPr>
              <a:t>CREATIVITY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2162CF-8C0D-A419-3AF7-5E0DCCF1A516}"/>
              </a:ext>
            </a:extLst>
          </p:cNvPr>
          <p:cNvSpPr txBox="1"/>
          <p:nvPr userDrawn="1"/>
        </p:nvSpPr>
        <p:spPr>
          <a:xfrm>
            <a:off x="8689161" y="2873135"/>
            <a:ext cx="948978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2000" b="1" spc="500" baseline="0">
                <a:solidFill>
                  <a:schemeClr val="bg1"/>
                </a:solidFill>
                <a:latin typeface="Arial Nova" panose="020B0504020202020204" pitchFamily="34" charset="0"/>
              </a:rPr>
              <a:t>MEET</a:t>
            </a:r>
            <a:endParaRPr lang="en-US" sz="2000" b="0" spc="500" baseline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39966-CBC6-3D9E-193E-214A7BBF9D13}"/>
              </a:ext>
            </a:extLst>
          </p:cNvPr>
          <p:cNvSpPr txBox="1"/>
          <p:nvPr userDrawn="1"/>
        </p:nvSpPr>
        <p:spPr>
          <a:xfrm>
            <a:off x="9590861" y="2893901"/>
            <a:ext cx="15068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1400" b="0" spc="0" baseline="0">
                <a:solidFill>
                  <a:schemeClr val="bg1"/>
                </a:solidFill>
                <a:latin typeface="Arial Nova" panose="020B0504020202020204" pitchFamily="34" charset="0"/>
              </a:rPr>
              <a:t>™</a:t>
            </a:r>
            <a:endParaRPr lang="en-US" sz="1800" b="0" spc="0" baseline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89185DA-FF53-6D00-E459-4E4A2524B31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991637" y="6305634"/>
            <a:ext cx="1865401" cy="334963"/>
            <a:chOff x="4110651" y="3574197"/>
            <a:chExt cx="3564592" cy="64008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1B2870EB-594B-60A6-B837-746BABDBF2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10651" y="3574197"/>
              <a:ext cx="1423946" cy="640080"/>
            </a:xfrm>
            <a:prstGeom prst="rect">
              <a:avLst/>
            </a:prstGeom>
          </p:spPr>
        </p:pic>
        <p:pic>
          <p:nvPicPr>
            <p:cNvPr id="5" name="Picture 4" descr="A black and blue text with a green x&#10;&#10;Description automatically generated">
              <a:extLst>
                <a:ext uri="{FF2B5EF4-FFF2-40B4-BE49-F238E27FC236}">
                  <a16:creationId xmlns:a16="http://schemas.microsoft.com/office/drawing/2014/main" id="{97487F15-21A1-E8A3-2E75-03B5F4BC5A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076" y="3574197"/>
              <a:ext cx="1493167" cy="640080"/>
            </a:xfrm>
            <a:prstGeom prst="rect">
              <a:avLst/>
            </a:prstGeom>
          </p:spPr>
        </p:pic>
        <p:sp>
          <p:nvSpPr>
            <p:cNvPr id="9" name="Plus Sign 8">
              <a:extLst>
                <a:ext uri="{FF2B5EF4-FFF2-40B4-BE49-F238E27FC236}">
                  <a16:creationId xmlns:a16="http://schemas.microsoft.com/office/drawing/2014/main" id="{83A705ED-657A-9F2C-5EDA-7E0A3BF127C0}"/>
                </a:ext>
              </a:extLst>
            </p:cNvPr>
            <p:cNvSpPr/>
            <p:nvPr userDrawn="1"/>
          </p:nvSpPr>
          <p:spPr>
            <a:xfrm>
              <a:off x="5700914" y="3730244"/>
              <a:ext cx="327985" cy="32798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933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A picture containing indoor, light&#10;&#10;Description automatically generated">
            <a:extLst>
              <a:ext uri="{FF2B5EF4-FFF2-40B4-BE49-F238E27FC236}">
                <a16:creationId xmlns:a16="http://schemas.microsoft.com/office/drawing/2014/main" id="{0DCD9F9C-8B03-6612-9FFB-DCD2EAEE9C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6" t="8073" r="25" b="97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D91C8-33D0-41CC-B6FC-7D3C88A2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73" y="2375237"/>
            <a:ext cx="11083255" cy="67710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latin typeface="Arial Nova Cond Light" panose="020B0306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" name="Slide Number Placeholder 3">
            <a:extLst>
              <a:ext uri="{FF2B5EF4-FFF2-40B4-BE49-F238E27FC236}">
                <a16:creationId xmlns:a16="http://schemas.microsoft.com/office/drawing/2014/main" id="{D16425C3-090C-2F87-26BC-9AECC4B95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lvl1pPr algn="l">
              <a:defRPr lang="en-US" sz="800" smtClean="0">
                <a:solidFill>
                  <a:schemeClr val="bg1"/>
                </a:solidFill>
                <a:latin typeface="+mj-lt"/>
                <a:ea typeface="Univers LT Std 57 Condensed" charset="0"/>
                <a:cs typeface="Univers LT Std 57 Condensed" charset="0"/>
              </a:defRPr>
            </a:lvl1pPr>
          </a:lstStyle>
          <a:p>
            <a:fld id="{0B479335-2349-41C2-89BC-F663301FC2E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035E85-5CD1-53D2-3412-620B98A78DE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991637" y="6305634"/>
            <a:ext cx="1865401" cy="334963"/>
            <a:chOff x="4110651" y="3574197"/>
            <a:chExt cx="3564592" cy="64008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BAA1428F-D7B7-5C84-F742-8DA458EB4D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10651" y="3574197"/>
              <a:ext cx="1423946" cy="640080"/>
            </a:xfrm>
            <a:prstGeom prst="rect">
              <a:avLst/>
            </a:prstGeom>
          </p:spPr>
        </p:pic>
        <p:pic>
          <p:nvPicPr>
            <p:cNvPr id="5" name="Picture 4" descr="A black and blue text with a green x&#10;&#10;Description automatically generated">
              <a:extLst>
                <a:ext uri="{FF2B5EF4-FFF2-40B4-BE49-F238E27FC236}">
                  <a16:creationId xmlns:a16="http://schemas.microsoft.com/office/drawing/2014/main" id="{C1839F30-BD92-60ED-D887-F1CA9B8D66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076" y="3574197"/>
              <a:ext cx="1493167" cy="640080"/>
            </a:xfrm>
            <a:prstGeom prst="rect">
              <a:avLst/>
            </a:prstGeom>
          </p:spPr>
        </p:pic>
        <p:sp>
          <p:nvSpPr>
            <p:cNvPr id="6" name="Plus Sign 5">
              <a:extLst>
                <a:ext uri="{FF2B5EF4-FFF2-40B4-BE49-F238E27FC236}">
                  <a16:creationId xmlns:a16="http://schemas.microsoft.com/office/drawing/2014/main" id="{421B6B5F-7203-3208-99C5-EF861307CD45}"/>
                </a:ext>
              </a:extLst>
            </p:cNvPr>
            <p:cNvSpPr/>
            <p:nvPr userDrawn="1"/>
          </p:nvSpPr>
          <p:spPr>
            <a:xfrm>
              <a:off x="5700914" y="3730244"/>
              <a:ext cx="327985" cy="32798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085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ight bulb with a filament&#10;&#10;Description automatically generated with medium confidence">
            <a:extLst>
              <a:ext uri="{FF2B5EF4-FFF2-40B4-BE49-F238E27FC236}">
                <a16:creationId xmlns:a16="http://schemas.microsoft.com/office/drawing/2014/main" id="{1B1007ED-2229-5A11-853B-2C381A0B5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" t="35846" r="50020" b="39050"/>
          <a:stretch/>
        </p:blipFill>
        <p:spPr>
          <a:xfrm>
            <a:off x="3089710" y="0"/>
            <a:ext cx="910229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98A3C8-7193-EDC1-63FC-E7A50BCA3FAF}"/>
              </a:ext>
            </a:extLst>
          </p:cNvPr>
          <p:cNvSpPr/>
          <p:nvPr userDrawn="1"/>
        </p:nvSpPr>
        <p:spPr>
          <a:xfrm>
            <a:off x="0" y="0"/>
            <a:ext cx="3137324" cy="6858000"/>
          </a:xfrm>
          <a:prstGeom prst="rect">
            <a:avLst/>
          </a:prstGeom>
          <a:gradFill flip="none" rotWithShape="1">
            <a:gsLst>
              <a:gs pos="14900">
                <a:srgbClr val="050505"/>
              </a:gs>
              <a:gs pos="0">
                <a:schemeClr val="tx1"/>
              </a:gs>
              <a:gs pos="100000">
                <a:srgbClr val="02020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7431C1-9718-0317-3271-A8105C330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A65E5FE7-FC97-3AB9-2C01-E535BE18E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lvl1pPr algn="l">
              <a:defRPr lang="en-US" sz="800" smtClean="0">
                <a:solidFill>
                  <a:schemeClr val="bg1"/>
                </a:solidFill>
                <a:latin typeface="+mj-lt"/>
                <a:ea typeface="Univers LT Std 57 Condensed" charset="0"/>
                <a:cs typeface="Univers LT Std 57 Condensed" charset="0"/>
              </a:defRPr>
            </a:lvl1pPr>
          </a:lstStyle>
          <a:p>
            <a:fld id="{0B479335-2349-41C2-89BC-F663301FC2E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CD9EC2-2616-E1A3-4FC7-BFF0FA8F828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991637" y="6305634"/>
            <a:ext cx="1865401" cy="334963"/>
            <a:chOff x="4110651" y="3574197"/>
            <a:chExt cx="3564592" cy="64008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F67B9AB0-DD3F-19C8-C5D7-3E72B5B6F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10651" y="3574197"/>
              <a:ext cx="1423946" cy="640080"/>
            </a:xfrm>
            <a:prstGeom prst="rect">
              <a:avLst/>
            </a:prstGeom>
          </p:spPr>
        </p:pic>
        <p:pic>
          <p:nvPicPr>
            <p:cNvPr id="4" name="Picture 3" descr="A black and blue text with a green x&#10;&#10;Description automatically generated">
              <a:extLst>
                <a:ext uri="{FF2B5EF4-FFF2-40B4-BE49-F238E27FC236}">
                  <a16:creationId xmlns:a16="http://schemas.microsoft.com/office/drawing/2014/main" id="{DA1F00F0-E2C4-1A1E-3968-3B27B182EF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076" y="3574197"/>
              <a:ext cx="1493167" cy="640080"/>
            </a:xfrm>
            <a:prstGeom prst="rect">
              <a:avLst/>
            </a:prstGeom>
          </p:spPr>
        </p:pic>
        <p:sp>
          <p:nvSpPr>
            <p:cNvPr id="6" name="Plus Sign 5">
              <a:extLst>
                <a:ext uri="{FF2B5EF4-FFF2-40B4-BE49-F238E27FC236}">
                  <a16:creationId xmlns:a16="http://schemas.microsoft.com/office/drawing/2014/main" id="{11A9EFBB-28D2-D8B8-C4E0-F1AD7A32B202}"/>
                </a:ext>
              </a:extLst>
            </p:cNvPr>
            <p:cNvSpPr/>
            <p:nvPr userDrawn="1"/>
          </p:nvSpPr>
          <p:spPr>
            <a:xfrm>
              <a:off x="5700914" y="3730244"/>
              <a:ext cx="327985" cy="32798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87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Relationship Id="rId14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041CC7EF-3672-050B-B811-0EB1FC907CA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3772575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06" imgH="306" progId="TCLayout.ActiveDocument.1">
                  <p:embed/>
                </p:oleObj>
              </mc:Choice>
              <mc:Fallback>
                <p:oleObj name="think-cell Slide" r:id="rId11" imgW="306" imgH="30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41CC7EF-3672-050B-B811-0EB1FC907C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963" y="457200"/>
            <a:ext cx="11522075" cy="27699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963" y="1600200"/>
            <a:ext cx="1152207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1B21C3-5797-42A6-A520-EBDF853F1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>
            <a:lvl1pPr algn="l">
              <a:defRPr lang="en-US" sz="800" smtClean="0">
                <a:solidFill>
                  <a:schemeClr val="tx1"/>
                </a:solidFill>
                <a:latin typeface="+mj-lt"/>
                <a:ea typeface="Univers LT Std 57 Condensed" charset="0"/>
                <a:cs typeface="Univers LT Std 57 Condensed" charset="0"/>
              </a:defRPr>
            </a:lvl1pPr>
          </a:lstStyle>
          <a:p>
            <a:fld id="{0B479335-2349-41C2-89BC-F663301FC2E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9A1D52-83A7-6B5C-96DB-B8969984D3F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991637" y="6305634"/>
            <a:ext cx="1865401" cy="334963"/>
            <a:chOff x="4110651" y="3574197"/>
            <a:chExt cx="3564592" cy="64008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432C387-A40D-3772-BD40-BA0F368FB7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110651" y="3574197"/>
              <a:ext cx="1423946" cy="640080"/>
            </a:xfrm>
            <a:prstGeom prst="rect">
              <a:avLst/>
            </a:prstGeom>
          </p:spPr>
        </p:pic>
        <p:pic>
          <p:nvPicPr>
            <p:cNvPr id="7" name="Picture 6" descr="A black and blue text with a green x&#10;&#10;Description automatically generated">
              <a:extLst>
                <a:ext uri="{FF2B5EF4-FFF2-40B4-BE49-F238E27FC236}">
                  <a16:creationId xmlns:a16="http://schemas.microsoft.com/office/drawing/2014/main" id="{059DBA02-2D12-A471-1E5B-69EAA8D11C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076" y="3574197"/>
              <a:ext cx="1493167" cy="640080"/>
            </a:xfrm>
            <a:prstGeom prst="rect">
              <a:avLst/>
            </a:prstGeom>
          </p:spPr>
        </p:pic>
        <p:sp>
          <p:nvSpPr>
            <p:cNvPr id="26" name="Plus Sign 25">
              <a:extLst>
                <a:ext uri="{FF2B5EF4-FFF2-40B4-BE49-F238E27FC236}">
                  <a16:creationId xmlns:a16="http://schemas.microsoft.com/office/drawing/2014/main" id="{ECE676B7-E47B-E399-F052-57A6FD197E65}"/>
                </a:ext>
              </a:extLst>
            </p:cNvPr>
            <p:cNvSpPr/>
            <p:nvPr userDrawn="1"/>
          </p:nvSpPr>
          <p:spPr>
            <a:xfrm>
              <a:off x="5700914" y="3730244"/>
              <a:ext cx="327985" cy="327985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custDataLst>
      <p:tags r:id="rId9"/>
    </p:custDataLst>
    <p:extLst>
      <p:ext uri="{BB962C8B-B14F-4D97-AF65-F5344CB8AC3E}">
        <p14:creationId xmlns:p14="http://schemas.microsoft.com/office/powerpoint/2010/main" val="4467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8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4572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SzPct val="100000"/>
        <a:buFont typeface="Univers LT Std 39 Thin UltraCn" panose="020B040803070206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6858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SzPct val="10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228600" algn="l" defTabSz="914400" rtl="0" eaLnBrk="1" latinLnBrk="0" hangingPunct="1">
        <a:lnSpc>
          <a:spcPct val="100000"/>
        </a:lnSpc>
        <a:spcBef>
          <a:spcPts val="300"/>
        </a:spcBef>
        <a:buClr>
          <a:schemeClr val="tx1"/>
        </a:buClr>
        <a:buSzPct val="100000"/>
        <a:buFont typeface="Univers LT Std 39 Thin UltraCn" panose="020B040803070206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7469">
          <p15:clr>
            <a:srgbClr val="F26B43"/>
          </p15:clr>
        </p15:guide>
        <p15:guide id="7" orient="horz" pos="4060">
          <p15:clr>
            <a:srgbClr val="F26B43"/>
          </p15:clr>
        </p15:guide>
        <p15:guide id="8" pos="211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 pos="1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Relationship Id="rId6" Type="http://schemas.openxmlformats.org/officeDocument/2006/relationships/oleObject" Target="../embeddings/oleObject2.bin"/><Relationship Id="rId11" Type="http://schemas.microsoft.com/office/2007/relationships/hdphoto" Target="../media/hdphoto1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.emf"/><Relationship Id="rId10" Type="http://schemas.openxmlformats.org/officeDocument/2006/relationships/image" Target="../media/image22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8.sv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7.svg"/><Relationship Id="rId20" Type="http://schemas.openxmlformats.org/officeDocument/2006/relationships/image" Target="../media/image17.svg"/><Relationship Id="rId1" Type="http://schemas.openxmlformats.org/officeDocument/2006/relationships/tags" Target="../tags/tag1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emf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19" Type="http://schemas.openxmlformats.org/officeDocument/2006/relationships/image" Target="../media/image16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brain with particles coming out of it&#10;&#10;Description automatically generated">
            <a:extLst>
              <a:ext uri="{FF2B5EF4-FFF2-40B4-BE49-F238E27FC236}">
                <a16:creationId xmlns:a16="http://schemas.microsoft.com/office/drawing/2014/main" id="{1FEF8CC6-5246-0D56-E3D6-F7BE2BE8A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33"/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375FB818-D82D-8094-4E84-8ED8C132531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06" imgH="306" progId="TCLayout.ActiveDocument.1">
                  <p:embed/>
                </p:oleObj>
              </mc:Choice>
              <mc:Fallback>
                <p:oleObj name="think-cell Slide" r:id="rId6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5FB818-D82D-8094-4E84-8ED8C13253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D7F4BA8-8056-EDB3-C2AC-0244C6B5523C}"/>
              </a:ext>
            </a:extLst>
          </p:cNvPr>
          <p:cNvSpPr txBox="1"/>
          <p:nvPr/>
        </p:nvSpPr>
        <p:spPr>
          <a:xfrm>
            <a:off x="242996" y="6271265"/>
            <a:ext cx="4859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Blood Biomarkers in Alzheimer’s Disease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52C50-0742-BD41-8642-1AAAA0F30B38}"/>
              </a:ext>
            </a:extLst>
          </p:cNvPr>
          <p:cNvSpPr txBox="1"/>
          <p:nvPr/>
        </p:nvSpPr>
        <p:spPr>
          <a:xfrm>
            <a:off x="2672536" y="2873135"/>
            <a:ext cx="1399422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2000" b="1" spc="700" baseline="0">
                <a:solidFill>
                  <a:schemeClr val="bg1"/>
                </a:solidFill>
                <a:latin typeface="Arial Nova" panose="020B0504020202020204" pitchFamily="34" charset="0"/>
              </a:rPr>
              <a:t>WHERE</a:t>
            </a: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508C3362-A90C-B8F1-7EE0-96E81FBAB254}"/>
              </a:ext>
            </a:extLst>
          </p:cNvPr>
          <p:cNvSpPr/>
          <p:nvPr/>
        </p:nvSpPr>
        <p:spPr>
          <a:xfrm>
            <a:off x="5851352" y="2746433"/>
            <a:ext cx="580967" cy="580967"/>
          </a:xfrm>
          <a:prstGeom prst="mathPlus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F3EC60-EF23-E057-C95B-D0E5EB5CD26E}"/>
              </a:ext>
            </a:extLst>
          </p:cNvPr>
          <p:cNvSpPr txBox="1"/>
          <p:nvPr/>
        </p:nvSpPr>
        <p:spPr>
          <a:xfrm>
            <a:off x="4174311" y="2879485"/>
            <a:ext cx="1739259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2000" b="1" spc="700" baseline="0">
                <a:solidFill>
                  <a:schemeClr val="bg1"/>
                </a:solidFill>
                <a:latin typeface="Arial Nova" panose="020B0504020202020204" pitchFamily="34" charset="0"/>
              </a:rPr>
              <a:t>SCIENCE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7C6DB6-BBF3-918B-D3FE-C49BFC646D64}"/>
              </a:ext>
            </a:extLst>
          </p:cNvPr>
          <p:cNvSpPr txBox="1"/>
          <p:nvPr/>
        </p:nvSpPr>
        <p:spPr>
          <a:xfrm>
            <a:off x="6457136" y="2873135"/>
            <a:ext cx="2130455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2000" b="1" spc="500" baseline="0">
                <a:solidFill>
                  <a:schemeClr val="bg1"/>
                </a:solidFill>
                <a:latin typeface="Arial Nova" panose="020B0504020202020204" pitchFamily="34" charset="0"/>
              </a:rPr>
              <a:t>CREATIVITY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61C7A-3841-294C-E890-1A9D2EF8A89E}"/>
              </a:ext>
            </a:extLst>
          </p:cNvPr>
          <p:cNvSpPr txBox="1"/>
          <p:nvPr/>
        </p:nvSpPr>
        <p:spPr>
          <a:xfrm>
            <a:off x="8689161" y="2873135"/>
            <a:ext cx="948978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2000" b="1" spc="500" baseline="0">
                <a:solidFill>
                  <a:schemeClr val="bg1"/>
                </a:solidFill>
                <a:latin typeface="Arial Nova" panose="020B0504020202020204" pitchFamily="34" charset="0"/>
              </a:rPr>
              <a:t>MEET</a:t>
            </a:r>
            <a:endParaRPr lang="en-US" sz="2000" b="0" spc="500" baseline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EC276E-2A3D-E1CE-7EEB-44DD3F5DD602}"/>
              </a:ext>
            </a:extLst>
          </p:cNvPr>
          <p:cNvSpPr txBox="1"/>
          <p:nvPr/>
        </p:nvSpPr>
        <p:spPr>
          <a:xfrm>
            <a:off x="9590861" y="2893901"/>
            <a:ext cx="150682" cy="215444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1400" b="0" spc="0" baseline="0">
                <a:solidFill>
                  <a:schemeClr val="bg1"/>
                </a:solidFill>
                <a:latin typeface="Arial Nova" panose="020B0504020202020204" pitchFamily="34" charset="0"/>
              </a:rPr>
              <a:t>™</a:t>
            </a:r>
            <a:endParaRPr lang="en-US" sz="1800" b="0" spc="0" baseline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FAA35F-37A6-7F8B-B220-4EC21A6C42AF}"/>
              </a:ext>
            </a:extLst>
          </p:cNvPr>
          <p:cNvGrpSpPr>
            <a:grpSpLocks noChangeAspect="1"/>
          </p:cNvGrpSpPr>
          <p:nvPr/>
        </p:nvGrpSpPr>
        <p:grpSpPr>
          <a:xfrm>
            <a:off x="10083603" y="6305634"/>
            <a:ext cx="1865401" cy="334963"/>
            <a:chOff x="4110651" y="3574197"/>
            <a:chExt cx="3564592" cy="640080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547A02E-6FD4-45C2-07F2-744C103FA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10651" y="3574197"/>
              <a:ext cx="1423946" cy="640080"/>
            </a:xfrm>
            <a:prstGeom prst="rect">
              <a:avLst/>
            </a:prstGeom>
          </p:spPr>
        </p:pic>
        <p:pic>
          <p:nvPicPr>
            <p:cNvPr id="14" name="Picture 13" descr="A black and blue text with a green x&#10;&#10;Description automatically generated">
              <a:extLst>
                <a:ext uri="{FF2B5EF4-FFF2-40B4-BE49-F238E27FC236}">
                  <a16:creationId xmlns:a16="http://schemas.microsoft.com/office/drawing/2014/main" id="{A0BEAEF2-7CB0-5CD4-5468-5A628C5B1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2076" y="3574197"/>
              <a:ext cx="1493167" cy="640080"/>
            </a:xfrm>
            <a:prstGeom prst="rect">
              <a:avLst/>
            </a:prstGeom>
          </p:spPr>
        </p:pic>
        <p:sp>
          <p:nvSpPr>
            <p:cNvPr id="15" name="Plus Sign 14">
              <a:extLst>
                <a:ext uri="{FF2B5EF4-FFF2-40B4-BE49-F238E27FC236}">
                  <a16:creationId xmlns:a16="http://schemas.microsoft.com/office/drawing/2014/main" id="{47CDCB2D-95E3-C9E4-2502-A717B76F35DE}"/>
                </a:ext>
              </a:extLst>
            </p:cNvPr>
            <p:cNvSpPr/>
            <p:nvPr userDrawn="1"/>
          </p:nvSpPr>
          <p:spPr>
            <a:xfrm>
              <a:off x="5700914" y="3730244"/>
              <a:ext cx="327985" cy="327985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208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5029-C7A3-B8BB-1B57-62069ED50360}"/>
              </a:ext>
            </a:extLst>
          </p:cNvPr>
          <p:cNvSpPr/>
          <p:nvPr/>
        </p:nvSpPr>
        <p:spPr>
          <a:xfrm>
            <a:off x="9791700" y="1153810"/>
            <a:ext cx="2065337" cy="199365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0000">
                  <a:schemeClr val="accent1"/>
                </a:gs>
              </a:gsLst>
              <a:lin ang="18000000" scaled="0"/>
              <a:tileRect/>
            </a:gradFill>
            <a:prstDash val="solid"/>
            <a:miter lim="800000"/>
          </a:ln>
          <a:effectLst>
            <a:outerShdw blurRad="63500" dist="25400" dir="2700000" algn="tl" rotWithShape="0">
              <a:schemeClr val="tx1">
                <a:lumMod val="40000"/>
                <a:lumOff val="60000"/>
                <a:alpha val="35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>
              <a:solidFill>
                <a:srgbClr val="000000"/>
              </a:solidFill>
              <a:latin typeface="Arial Nova Ligh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9B7EFB-3DD2-49AF-9015-C50CCE8F798A}"/>
              </a:ext>
            </a:extLst>
          </p:cNvPr>
          <p:cNvSpPr/>
          <p:nvPr/>
        </p:nvSpPr>
        <p:spPr>
          <a:xfrm>
            <a:off x="9791700" y="3486298"/>
            <a:ext cx="2065337" cy="150782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0000">
                  <a:schemeClr val="accent1"/>
                </a:gs>
              </a:gsLst>
              <a:lin ang="18000000" scaled="0"/>
              <a:tileRect/>
            </a:gradFill>
            <a:prstDash val="solid"/>
            <a:miter lim="800000"/>
          </a:ln>
          <a:effectLst>
            <a:outerShdw blurRad="63500" dist="25400" dir="2700000" algn="tl" rotWithShape="0">
              <a:schemeClr val="tx1">
                <a:lumMod val="40000"/>
                <a:lumOff val="60000"/>
                <a:alpha val="35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>
              <a:solidFill>
                <a:srgbClr val="000000"/>
              </a:solidFill>
              <a:latin typeface="Arial Nova Light"/>
            </a:endParaRPr>
          </a:p>
        </p:txBody>
      </p:sp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DD3F3454-E0C5-EA82-2B40-BB239AB4B15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D3F3454-E0C5-EA82-2B40-BB239AB4B1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26BA75B9-757C-032E-9FDB-C0A999696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57200"/>
            <a:ext cx="11522075" cy="276999"/>
          </a:xfrm>
        </p:spPr>
        <p:txBody>
          <a:bodyPr vert="horz"/>
          <a:lstStyle/>
          <a:p>
            <a:r>
              <a:rPr lang="en-US" dirty="0"/>
              <a:t>Scientific evidence has driven companies to offer tests that measure both A</a:t>
            </a:r>
            <a:r>
              <a:rPr lang="el-GR" dirty="0"/>
              <a:t>β</a:t>
            </a:r>
            <a:r>
              <a:rPr lang="en-US" dirty="0"/>
              <a:t> and p-tau to obtain a more accurate assessment of AD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6D35B2C-5A0F-8C90-C377-5A46C52983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</p:spPr>
        <p:txBody>
          <a:bodyPr/>
          <a:lstStyle/>
          <a:p>
            <a:fld id="{0B479335-2349-41C2-89BC-F663301FC2EB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24D49F1-1DA1-A7E8-E472-C8FCAB80A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835833"/>
              </p:ext>
            </p:extLst>
          </p:nvPr>
        </p:nvGraphicFramePr>
        <p:xfrm>
          <a:off x="331787" y="1163076"/>
          <a:ext cx="9183687" cy="3819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901">
                  <a:extLst>
                    <a:ext uri="{9D8B030D-6E8A-4147-A177-3AD203B41FA5}">
                      <a16:colId xmlns:a16="http://schemas.microsoft.com/office/drawing/2014/main" val="4106629885"/>
                    </a:ext>
                  </a:extLst>
                </a:gridCol>
                <a:gridCol w="1193879">
                  <a:extLst>
                    <a:ext uri="{9D8B030D-6E8A-4147-A177-3AD203B41FA5}">
                      <a16:colId xmlns:a16="http://schemas.microsoft.com/office/drawing/2014/main" val="2622296614"/>
                    </a:ext>
                  </a:extLst>
                </a:gridCol>
                <a:gridCol w="1193879">
                  <a:extLst>
                    <a:ext uri="{9D8B030D-6E8A-4147-A177-3AD203B41FA5}">
                      <a16:colId xmlns:a16="http://schemas.microsoft.com/office/drawing/2014/main" val="2221431280"/>
                    </a:ext>
                  </a:extLst>
                </a:gridCol>
                <a:gridCol w="1529020">
                  <a:extLst>
                    <a:ext uri="{9D8B030D-6E8A-4147-A177-3AD203B41FA5}">
                      <a16:colId xmlns:a16="http://schemas.microsoft.com/office/drawing/2014/main" val="3334901621"/>
                    </a:ext>
                  </a:extLst>
                </a:gridCol>
                <a:gridCol w="2248090">
                  <a:extLst>
                    <a:ext uri="{9D8B030D-6E8A-4147-A177-3AD203B41FA5}">
                      <a16:colId xmlns:a16="http://schemas.microsoft.com/office/drawing/2014/main" val="3119479883"/>
                    </a:ext>
                  </a:extLst>
                </a:gridCol>
                <a:gridCol w="1273918">
                  <a:extLst>
                    <a:ext uri="{9D8B030D-6E8A-4147-A177-3AD203B41FA5}">
                      <a16:colId xmlns:a16="http://schemas.microsoft.com/office/drawing/2014/main" val="1500887446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latin typeface="+mj-lt"/>
                        </a:rPr>
                        <a:t>Test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bg1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latin typeface="+mj-lt"/>
                        </a:rPr>
                        <a:t>Manufacturer 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bg1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latin typeface="+mj-lt"/>
                        </a:rPr>
                        <a:t>CLIA certified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bg1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latin typeface="+mj-lt"/>
                        </a:rPr>
                        <a:t>Availability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bg1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latin typeface="+mj-lt"/>
                        </a:rPr>
                        <a:t>Target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bg1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latin typeface="+mj-lt"/>
                        </a:rPr>
                        <a:t>Accuracy Data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bg1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1840432"/>
                  </a:ext>
                </a:extLst>
              </a:tr>
              <a:tr h="464079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AD-Detect</a:t>
                      </a:r>
                      <a:r>
                        <a:rPr lang="en-US" sz="1200" b="1" baseline="30000">
                          <a:solidFill>
                            <a:schemeClr val="accent1"/>
                          </a:solidFill>
                          <a:latin typeface="+mj-lt"/>
                        </a:rPr>
                        <a:t>18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Quest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Yes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Available for use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j-lt"/>
                        </a:rPr>
                        <a:t>Amyloid beta, p-tau 181,</a:t>
                      </a:r>
                      <a:br>
                        <a:rPr lang="en-US" sz="1200" b="1" dirty="0">
                          <a:solidFill>
                            <a:schemeClr val="accent1"/>
                          </a:solidFill>
                          <a:latin typeface="+mj-lt"/>
                        </a:rPr>
                      </a:b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j-lt"/>
                        </a:rPr>
                        <a:t>p-tau 217</a:t>
                      </a:r>
                    </a:p>
                  </a:txBody>
                  <a:tcPr marR="0"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Sensitivity: 71%</a:t>
                      </a:r>
                    </a:p>
                    <a:p>
                      <a:r>
                        <a:rPr lang="en-US" sz="1200"/>
                        <a:t>Specificity: 89%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218568"/>
                  </a:ext>
                </a:extLst>
              </a:tr>
              <a:tr h="642571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PrecivityAD</a:t>
                      </a:r>
                      <a:r>
                        <a:rPr lang="en-US" sz="1200" b="1" baseline="30000">
                          <a:solidFill>
                            <a:schemeClr val="accent1"/>
                          </a:solidFill>
                          <a:latin typeface="+mj-lt"/>
                        </a:rPr>
                        <a:t>19</a:t>
                      </a:r>
                      <a:b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</a:br>
                      <a:endParaRPr lang="en-US" sz="1200" b="1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C2N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Yes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Available for use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Amyloid beta</a:t>
                      </a:r>
                    </a:p>
                  </a:txBody>
                  <a:tcPr marR="0"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Sensitivity: 88%</a:t>
                      </a:r>
                    </a:p>
                    <a:p>
                      <a:r>
                        <a:rPr lang="en-US" sz="1200"/>
                        <a:t>Specificity: 89%</a:t>
                      </a:r>
                    </a:p>
                    <a:p>
                      <a:r>
                        <a:rPr lang="en-US" sz="1200"/>
                        <a:t>Accuracy: 86%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7117"/>
                  </a:ext>
                </a:extLst>
              </a:tr>
              <a:tr h="464079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PrecivityAD2</a:t>
                      </a:r>
                      <a:r>
                        <a:rPr lang="en-US" sz="1200" b="1" baseline="30000">
                          <a:solidFill>
                            <a:schemeClr val="accent1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C2N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Yes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Available for use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j-lt"/>
                        </a:rPr>
                        <a:t>Amyloid beta 42/40 and</a:t>
                      </a:r>
                      <a:br>
                        <a:rPr lang="en-US" sz="1200" b="1" dirty="0">
                          <a:solidFill>
                            <a:schemeClr val="accent1"/>
                          </a:solidFill>
                          <a:latin typeface="+mj-lt"/>
                        </a:rPr>
                      </a:b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j-lt"/>
                        </a:rPr>
                        <a:t>p-tau 217/np-tau 217 ratio</a:t>
                      </a:r>
                    </a:p>
                  </a:txBody>
                  <a:tcPr marR="0"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Sensitivity 88%</a:t>
                      </a:r>
                      <a:br>
                        <a:rPr lang="en-US" sz="1200"/>
                      </a:br>
                      <a:r>
                        <a:rPr lang="en-US" sz="1200"/>
                        <a:t>Specificity 89%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154698"/>
                  </a:ext>
                </a:extLst>
              </a:tr>
              <a:tr h="464079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Simoa</a:t>
                      </a:r>
                      <a:r>
                        <a:rPr lang="en-US" sz="1200" b="1" i="0" kern="1200" baseline="3000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®</a:t>
                      </a:r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 ALZpath</a:t>
                      </a:r>
                      <a:r>
                        <a:rPr lang="en-US" sz="1200" b="1" baseline="30000">
                          <a:solidFill>
                            <a:schemeClr val="accent1"/>
                          </a:solidFill>
                          <a:latin typeface="+mj-lt"/>
                        </a:rPr>
                        <a:t>21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err="1"/>
                        <a:t>ALZpath</a:t>
                      </a:r>
                      <a:r>
                        <a:rPr lang="en-US" sz="1200"/>
                        <a:t>, </a:t>
                      </a:r>
                      <a:r>
                        <a:rPr lang="en-US" sz="1200" err="1"/>
                        <a:t>Quanterix</a:t>
                      </a:r>
                      <a:endParaRPr lang="en-US" sz="1200"/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Yes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Available for use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P-tau 217</a:t>
                      </a:r>
                    </a:p>
                  </a:txBody>
                  <a:tcPr marR="0"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Accuracy: 95%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678114"/>
                  </a:ext>
                </a:extLst>
              </a:tr>
              <a:tr h="464079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ALZmetrix TM</a:t>
                      </a:r>
                      <a:r>
                        <a:rPr lang="en-US" sz="1200" b="1" baseline="30000">
                          <a:solidFill>
                            <a:schemeClr val="accent1"/>
                          </a:solidFill>
                          <a:latin typeface="+mj-lt"/>
                        </a:rPr>
                        <a:t>22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PharmaKure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N/A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Completed clinical trial 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j-lt"/>
                        </a:rPr>
                        <a:t>Amyloid beta, </a:t>
                      </a:r>
                      <a:r>
                        <a:rPr lang="el-GR" sz="1200" b="1" i="0" kern="1200" dirty="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sz="1200" b="1" i="0" kern="1200" dirty="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synuclein, </a:t>
                      </a:r>
                      <a:br>
                        <a:rPr lang="en-US" sz="1200" b="1" i="0" kern="1200" dirty="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en-US" sz="1200" b="1" i="0" kern="1200" dirty="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p-tau 181 and p-tau 217</a:t>
                      </a:r>
                      <a:endParaRPr lang="en-US" sz="1200" b="1" dirty="0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marR="0"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Accuracy: 97%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824197"/>
                  </a:ext>
                </a:extLst>
              </a:tr>
              <a:tr h="464079">
                <a:tc>
                  <a:txBody>
                    <a:bodyPr/>
                    <a:lstStyle/>
                    <a:p>
                      <a:r>
                        <a:rPr lang="en-US" sz="1200" b="1" baseline="0" dirty="0">
                          <a:solidFill>
                            <a:schemeClr val="accent1"/>
                          </a:solidFill>
                          <a:latin typeface="+mj-lt"/>
                        </a:rPr>
                        <a:t>Phospho-Tau 217</a:t>
                      </a:r>
                      <a:r>
                        <a:rPr lang="en-US" sz="1200" b="1" baseline="30000" dirty="0">
                          <a:solidFill>
                            <a:schemeClr val="accent1"/>
                          </a:solidFill>
                          <a:latin typeface="+mj-lt"/>
                        </a:rPr>
                        <a:t>22,23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Mayo Clinic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Yes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Available for use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P-tau 217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Accuracy: 94%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117353"/>
                  </a:ext>
                </a:extLst>
              </a:tr>
              <a:tr h="464079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Elecsys</a:t>
                      </a:r>
                      <a:r>
                        <a:rPr lang="en-US" sz="1200" b="1" baseline="30000">
                          <a:solidFill>
                            <a:schemeClr val="accent1"/>
                          </a:solidFill>
                          <a:latin typeface="+mj-lt"/>
                        </a:rPr>
                        <a:t>23,24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Roche/Lilly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N/A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Ongoing clinical trials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j-lt"/>
                        </a:rPr>
                        <a:t>Amyloid beta or p-tau 217</a:t>
                      </a:r>
                    </a:p>
                  </a:txBody>
                  <a:tcPr marR="0"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 not yet released</a:t>
                      </a:r>
                    </a:p>
                  </a:txBody>
                  <a:tcPr marT="54864" marB="54864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99959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2FE3791-EA0C-468C-94E6-A7E7A9E8DE3C}"/>
              </a:ext>
            </a:extLst>
          </p:cNvPr>
          <p:cNvSpPr/>
          <p:nvPr/>
        </p:nvSpPr>
        <p:spPr>
          <a:xfrm>
            <a:off x="9815512" y="1198388"/>
            <a:ext cx="2017712" cy="1904496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b="0" i="0" dirty="0">
                <a:solidFill>
                  <a:schemeClr val="tx1"/>
                </a:solidFill>
                <a:effectLst/>
              </a:rPr>
              <a:t>Earlier developed tests were primarily designed to screen for Aβ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r>
              <a:rPr lang="en-US" sz="1200" b="0" i="0" dirty="0">
                <a:solidFill>
                  <a:schemeClr val="tx1"/>
                </a:solidFill>
                <a:effectLst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US" sz="1200" b="1" i="0" dirty="0">
                <a:solidFill>
                  <a:schemeClr val="accent1"/>
                </a:solidFill>
                <a:effectLst/>
                <a:latin typeface="+mj-lt"/>
              </a:rPr>
              <a:t>There has been a shift toward the development of tests screening for </a:t>
            </a:r>
          </a:p>
          <a:p>
            <a:pPr algn="ctr">
              <a:lnSpc>
                <a:spcPct val="110000"/>
              </a:lnSpc>
            </a:pPr>
            <a:r>
              <a:rPr lang="en-US" sz="1200" b="1" i="0" dirty="0">
                <a:solidFill>
                  <a:schemeClr val="accent1"/>
                </a:solidFill>
                <a:effectLst/>
                <a:latin typeface="+mj-lt"/>
              </a:rPr>
              <a:t>p-</a:t>
            </a:r>
            <a:r>
              <a:rPr lang="en-US" sz="1200" b="1" dirty="0">
                <a:solidFill>
                  <a:schemeClr val="accent1"/>
                </a:solidFill>
                <a:latin typeface="+mj-lt"/>
              </a:rPr>
              <a:t>t</a:t>
            </a:r>
            <a:r>
              <a:rPr lang="en-US" sz="1200" b="1" i="0" dirty="0">
                <a:solidFill>
                  <a:schemeClr val="accent1"/>
                </a:solidFill>
                <a:effectLst/>
                <a:latin typeface="+mj-lt"/>
              </a:rPr>
              <a:t>au 217 and others that simultaneously screen for multiple markers</a:t>
            </a:r>
            <a:endParaRPr lang="en-US" sz="12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70668C-DEDB-118C-A53B-7B64C1C64273}"/>
              </a:ext>
            </a:extLst>
          </p:cNvPr>
          <p:cNvSpPr/>
          <p:nvPr/>
        </p:nvSpPr>
        <p:spPr>
          <a:xfrm>
            <a:off x="9815512" y="3491093"/>
            <a:ext cx="2017712" cy="149823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chemeClr val="tx1"/>
                </a:solidFill>
              </a:rPr>
              <a:t>C2N, </a:t>
            </a:r>
            <a:r>
              <a:rPr lang="en-US" sz="1200" dirty="0" err="1">
                <a:solidFill>
                  <a:schemeClr val="tx1"/>
                </a:solidFill>
              </a:rPr>
              <a:t>ALZpath</a:t>
            </a:r>
            <a:r>
              <a:rPr lang="en-US" sz="1200" dirty="0">
                <a:solidFill>
                  <a:schemeClr val="tx1"/>
                </a:solidFill>
              </a:rPr>
              <a:t> and </a:t>
            </a:r>
            <a:r>
              <a:rPr lang="en-US" sz="1200" dirty="0" err="1">
                <a:solidFill>
                  <a:schemeClr val="tx1"/>
                </a:solidFill>
              </a:rPr>
              <a:t>Quanterix</a:t>
            </a:r>
            <a:r>
              <a:rPr lang="en-US" sz="1200" dirty="0">
                <a:solidFill>
                  <a:schemeClr val="tx1"/>
                </a:solidFill>
              </a:rPr>
              <a:t>, and Roche and Eli Lilly’s plasma tests for </a:t>
            </a:r>
            <a:r>
              <a:rPr lang="en-US" sz="1200" b="0" i="0" dirty="0">
                <a:solidFill>
                  <a:schemeClr val="tx1"/>
                </a:solidFill>
                <a:effectLst/>
              </a:rPr>
              <a:t>A</a:t>
            </a:r>
            <a:r>
              <a:rPr lang="el-GR" sz="1200" b="0" i="0" dirty="0">
                <a:solidFill>
                  <a:schemeClr val="tx1"/>
                </a:solidFill>
                <a:effectLst/>
              </a:rPr>
              <a:t>β</a:t>
            </a:r>
            <a:r>
              <a:rPr lang="en-US" sz="1200" b="0" i="0" dirty="0">
                <a:solidFill>
                  <a:schemeClr val="tx1"/>
                </a:solidFill>
                <a:effectLst/>
              </a:rPr>
              <a:t> and p-tau 217 have received the </a:t>
            </a:r>
            <a:r>
              <a:rPr lang="en-US" sz="1200" b="1" i="0" dirty="0">
                <a:solidFill>
                  <a:schemeClr val="accent1"/>
                </a:solidFill>
                <a:effectLst/>
                <a:latin typeface="+mj-lt"/>
              </a:rPr>
              <a:t>FDA Breakthrough Device Designation</a:t>
            </a:r>
            <a:r>
              <a:rPr lang="en-US" sz="1200" i="0" baseline="30000" dirty="0">
                <a:solidFill>
                  <a:schemeClr val="tx1"/>
                </a:solidFill>
                <a:effectLst/>
                <a:latin typeface="+mj-lt"/>
              </a:rPr>
              <a:t>23</a:t>
            </a:r>
            <a:r>
              <a:rPr lang="en-US" sz="1200" baseline="30000" dirty="0">
                <a:solidFill>
                  <a:schemeClr val="tx1"/>
                </a:solidFill>
                <a:latin typeface="+mj-lt"/>
              </a:rPr>
              <a:t>-26,33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981EA0-1CC0-FAFC-CFE1-C44887B57E9C}"/>
              </a:ext>
            </a:extLst>
          </p:cNvPr>
          <p:cNvSpPr/>
          <p:nvPr/>
        </p:nvSpPr>
        <p:spPr>
          <a:xfrm>
            <a:off x="331788" y="5210175"/>
            <a:ext cx="6202362" cy="735374"/>
          </a:xfrm>
          <a:prstGeom prst="roundRect">
            <a:avLst/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b="1">
                <a:latin typeface="+mj-lt"/>
              </a:rPr>
              <a:t>Accuracy data, CLIA certification, and FDA designations may influence which tests are preferred by HCPs and expand uptake of BBMs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3AFA50-452F-BD19-DF94-4D3D13D50EAD}"/>
              </a:ext>
            </a:extLst>
          </p:cNvPr>
          <p:cNvSpPr/>
          <p:nvPr/>
        </p:nvSpPr>
        <p:spPr>
          <a:xfrm>
            <a:off x="348104" y="6308137"/>
            <a:ext cx="2845027" cy="1384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>
            <a:spAutoFit/>
          </a:bodyPr>
          <a:lstStyle/>
          <a:p>
            <a:r>
              <a:rPr lang="en-US" sz="900">
                <a:solidFill>
                  <a:schemeClr val="tx1"/>
                </a:solidFill>
              </a:rPr>
              <a:t>CLIA: Clinical Laboratory Improvement Amendments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81F026-B238-E93D-AA32-0279840198E3}"/>
              </a:ext>
            </a:extLst>
          </p:cNvPr>
          <p:cNvSpPr txBox="1"/>
          <p:nvPr/>
        </p:nvSpPr>
        <p:spPr>
          <a:xfrm>
            <a:off x="348104" y="6130253"/>
            <a:ext cx="1304844" cy="138499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spAutoFit/>
          </a:bodyPr>
          <a:lstStyle/>
          <a:p>
            <a:r>
              <a:rPr lang="en-US" sz="900"/>
              <a:t>*Data through 09/30/2022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9E8B13-C2E4-FE8C-DD04-D0BB648C13FC}"/>
              </a:ext>
            </a:extLst>
          </p:cNvPr>
          <p:cNvGrpSpPr/>
          <p:nvPr/>
        </p:nvGrpSpPr>
        <p:grpSpPr>
          <a:xfrm>
            <a:off x="6746199" y="5158052"/>
            <a:ext cx="5115601" cy="787497"/>
            <a:chOff x="9336330" y="4603653"/>
            <a:chExt cx="5115601" cy="78749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739466A-EDAA-DB8C-106E-6AF158A648CA}"/>
                </a:ext>
              </a:extLst>
            </p:cNvPr>
            <p:cNvSpPr/>
            <p:nvPr/>
          </p:nvSpPr>
          <p:spPr>
            <a:xfrm>
              <a:off x="9594189" y="4904390"/>
              <a:ext cx="4857742" cy="486760"/>
            </a:xfrm>
            <a:prstGeom prst="roundRect">
              <a:avLst/>
            </a:prstGeom>
            <a:gradFill>
              <a:gsLst>
                <a:gs pos="100000">
                  <a:schemeClr val="accent2">
                    <a:lumMod val="50000"/>
                  </a:schemeClr>
                </a:gs>
                <a:gs pos="0">
                  <a:schemeClr val="accent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marL="0" marR="0" lvl="0" indent="0" algn="ctr" defTabSz="685783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The average review time for breakthrough devices </a:t>
              </a:r>
            </a:p>
            <a:p>
              <a:pPr marL="0" marR="0" lvl="0" indent="0" algn="ctr" defTabSz="685783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with 510(k) clearance is 152 days*</a:t>
              </a:r>
              <a:r>
                <a:rPr kumimoji="0" lang="en-US" sz="1100" b="1" i="0" u="none" strike="noStrike" kern="0" cap="none" spc="0" normalizeH="0" baseline="3000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FB75B60-C903-EA2C-5CF4-EBCEDCA69D5E}"/>
                </a:ext>
              </a:extLst>
            </p:cNvPr>
            <p:cNvSpPr txBox="1"/>
            <p:nvPr/>
          </p:nvSpPr>
          <p:spPr>
            <a:xfrm>
              <a:off x="9785347" y="4603653"/>
              <a:ext cx="1709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  <a:latin typeface="Arial Black" panose="020B0A04020102020204" pitchFamily="34" charset="0"/>
                </a:rPr>
                <a:t>Did you know?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537F7FE-700A-9303-FFD8-87F39D3E6A7D}"/>
                </a:ext>
              </a:extLst>
            </p:cNvPr>
            <p:cNvGrpSpPr/>
            <p:nvPr/>
          </p:nvGrpSpPr>
          <p:grpSpPr>
            <a:xfrm>
              <a:off x="9336330" y="4650529"/>
              <a:ext cx="518822" cy="518822"/>
              <a:chOff x="9336330" y="4650529"/>
              <a:chExt cx="518822" cy="518822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4A7619F9-00B3-E0E3-7079-C88A3960C1CF}"/>
                  </a:ext>
                </a:extLst>
              </p:cNvPr>
              <p:cNvSpPr/>
              <p:nvPr/>
            </p:nvSpPr>
            <p:spPr>
              <a:xfrm>
                <a:off x="9429750" y="4737100"/>
                <a:ext cx="327025" cy="34607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Graphic 28" descr="Information with solid fill">
                <a:extLst>
                  <a:ext uri="{FF2B5EF4-FFF2-40B4-BE49-F238E27FC236}">
                    <a16:creationId xmlns:a16="http://schemas.microsoft.com/office/drawing/2014/main" id="{5569DA44-16AD-FFCA-3D79-89700F452F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336330" y="4650529"/>
                <a:ext cx="518822" cy="51882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8068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206C433F-A148-20FD-2670-70CC1D875599}"/>
              </a:ext>
            </a:extLst>
          </p:cNvPr>
          <p:cNvSpPr/>
          <p:nvPr/>
        </p:nvSpPr>
        <p:spPr>
          <a:xfrm rot="5400000">
            <a:off x="6261865" y="3497777"/>
            <a:ext cx="3321430" cy="577945"/>
          </a:xfrm>
          <a:prstGeom prst="triangle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61000">
                <a:schemeClr val="bg1">
                  <a:lumMod val="85000"/>
                  <a:alpha val="49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2964C8E1-1D98-7213-DE20-0F7C41498FF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64C8E1-1D98-7213-DE20-0F7C41498F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FDE7C88-1992-1364-DC32-99E62A7B7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57200"/>
            <a:ext cx="11522075" cy="276999"/>
          </a:xfrm>
        </p:spPr>
        <p:txBody>
          <a:bodyPr vert="horz"/>
          <a:lstStyle/>
          <a:p>
            <a:r>
              <a:rPr lang="en-US"/>
              <a:t>Lack of insurance coverage hinders the adoption of BBMs, but the promise of expanded coverage and reimbursement in the future can spur their acceptance and use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C730A7-189D-A39D-25BB-AA8EF2102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</p:spPr>
        <p:txBody>
          <a:bodyPr/>
          <a:lstStyle/>
          <a:p>
            <a:fld id="{0B479335-2349-41C2-89BC-F663301FC2E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D67CA2-F725-9F00-B1D0-0A5D042FB999}"/>
              </a:ext>
            </a:extLst>
          </p:cNvPr>
          <p:cNvSpPr/>
          <p:nvPr/>
        </p:nvSpPr>
        <p:spPr>
          <a:xfrm>
            <a:off x="8433548" y="1122416"/>
            <a:ext cx="3383280" cy="265176"/>
          </a:xfrm>
          <a:prstGeom prst="rect">
            <a:avLst/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+mj-lt"/>
              </a:rPr>
              <a:t>Coverage &amp; reimbursement is restricted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EAF226-0243-D0BC-6A90-393A5E8D9556}"/>
              </a:ext>
            </a:extLst>
          </p:cNvPr>
          <p:cNvSpPr/>
          <p:nvPr/>
        </p:nvSpPr>
        <p:spPr>
          <a:xfrm>
            <a:off x="8433548" y="3745313"/>
            <a:ext cx="3383280" cy="265176"/>
          </a:xfrm>
          <a:prstGeom prst="rect">
            <a:avLst/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+mj-lt"/>
              </a:rPr>
              <a:t>High OOP Costs for tests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8863F4-AD04-AF82-D150-1F72E25E9455}"/>
              </a:ext>
            </a:extLst>
          </p:cNvPr>
          <p:cNvSpPr txBox="1"/>
          <p:nvPr/>
        </p:nvSpPr>
        <p:spPr>
          <a:xfrm>
            <a:off x="8433547" y="4012352"/>
            <a:ext cx="3383279" cy="2062103"/>
          </a:xfrm>
          <a:prstGeom prst="rect">
            <a:avLst/>
          </a:prstGeom>
          <a:noFill/>
        </p:spPr>
        <p:txBody>
          <a:bodyPr wrap="square" lIns="0" tIns="45720" rIns="0" bIns="0">
            <a:spAutoFit/>
          </a:bodyPr>
          <a:lstStyle/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cs typeface="Arial" panose="020B0604020202020204" pitchFamily="34" charset="0"/>
              </a:rPr>
              <a:t>Patients </a:t>
            </a:r>
            <a:r>
              <a:rPr lang="en-US" sz="1100" b="1" dirty="0">
                <a:latin typeface="+mj-lt"/>
                <a:cs typeface="Arial" panose="020B0604020202020204" pitchFamily="34" charset="0"/>
              </a:rPr>
              <a:t>need to pay out-of-pocket</a:t>
            </a:r>
            <a:r>
              <a:rPr lang="en-US" sz="11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1100" dirty="0">
                <a:cs typeface="Arial" panose="020B0604020202020204" pitchFamily="34" charset="0"/>
              </a:rPr>
              <a:t>for biomarker tests since they are </a:t>
            </a:r>
            <a:r>
              <a:rPr lang="en-US" sz="1100" b="1" dirty="0">
                <a:latin typeface="+mj-lt"/>
                <a:cs typeface="Arial" panose="020B0604020202020204" pitchFamily="34" charset="0"/>
              </a:rPr>
              <a:t>not covered by insurance</a:t>
            </a:r>
          </a:p>
          <a:p>
            <a:pPr marL="174625" indent="-1746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latin typeface="+mj-lt"/>
                <a:cs typeface="Arial" panose="020B0604020202020204" pitchFamily="34" charset="0"/>
              </a:rPr>
              <a:t>The cost per test varies by manufacturer; </a:t>
            </a:r>
            <a:r>
              <a:rPr lang="en-US" sz="1100" dirty="0">
                <a:cs typeface="Arial" panose="020B0604020202020204" pitchFamily="34" charset="0"/>
              </a:rPr>
              <a:t>the QUEST-AD Detect test is priced at $399 plus a physician service fee, while the </a:t>
            </a:r>
            <a:r>
              <a:rPr lang="en-US" sz="1100" dirty="0" err="1">
                <a:cs typeface="Arial" panose="020B0604020202020204" pitchFamily="34" charset="0"/>
              </a:rPr>
              <a:t>PrecivityAD</a:t>
            </a:r>
            <a:r>
              <a:rPr lang="en-US" sz="1100" dirty="0">
                <a:cs typeface="Arial" panose="020B0604020202020204" pitchFamily="34" charset="0"/>
              </a:rPr>
              <a:t> test costs approximately $1,200</a:t>
            </a:r>
            <a:r>
              <a:rPr lang="en-US" sz="1100" baseline="30000" dirty="0">
                <a:cs typeface="Arial" panose="020B0604020202020204" pitchFamily="34" charset="0"/>
              </a:rPr>
              <a:t>37-39</a:t>
            </a:r>
          </a:p>
          <a:p>
            <a:pPr lvl="1" indent="-228600">
              <a:spcAft>
                <a:spcPts val="600"/>
              </a:spcAft>
              <a:buFont typeface="Nimbus Sans"/>
              <a:buChar char="‒"/>
            </a:pPr>
            <a:r>
              <a:rPr lang="en-US" sz="1100" dirty="0">
                <a:cs typeface="Arial" panose="020B0604020202020204" pitchFamily="34" charset="0"/>
              </a:rPr>
              <a:t>C2N Diagnostics, the maker of </a:t>
            </a:r>
            <a:r>
              <a:rPr lang="en-US" sz="1100" dirty="0" err="1">
                <a:cs typeface="Arial" panose="020B0604020202020204" pitchFamily="34" charset="0"/>
              </a:rPr>
              <a:t>PrecivityAD</a:t>
            </a:r>
            <a:r>
              <a:rPr lang="en-US" sz="1100" dirty="0">
                <a:cs typeface="Arial" panose="020B0604020202020204" pitchFamily="34" charset="0"/>
              </a:rPr>
              <a:t>, </a:t>
            </a:r>
            <a:r>
              <a:rPr lang="en-US" sz="1100" b="1" dirty="0">
                <a:latin typeface="+mj-lt"/>
                <a:cs typeface="Arial" panose="020B0604020202020204" pitchFamily="34" charset="0"/>
              </a:rPr>
              <a:t>emphasizes potential cost savings of $643 per identified case </a:t>
            </a:r>
            <a:r>
              <a:rPr lang="en-US" sz="1100" dirty="0">
                <a:cs typeface="Arial" panose="020B0604020202020204" pitchFamily="34" charset="0"/>
              </a:rPr>
              <a:t>of Alzheimer's disease as identified via publication on Population Health Management </a:t>
            </a:r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98514EA9-1BD4-DA31-35DE-1A73C3C9A8EF}"/>
              </a:ext>
            </a:extLst>
          </p:cNvPr>
          <p:cNvSpPr txBox="1">
            <a:spLocks/>
          </p:cNvSpPr>
          <p:nvPr/>
        </p:nvSpPr>
        <p:spPr>
          <a:xfrm>
            <a:off x="8433549" y="3201638"/>
            <a:ext cx="3383280" cy="384721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Univers LT Std 39 Thin UltraCn" panose="020B040803070206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Univers LT Std 39 Thin UltraCn" panose="020B040803070206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>
                <a:latin typeface="+mn-lt"/>
              </a:rPr>
              <a:t>Only 2 BBM tests currently have corresponding </a:t>
            </a:r>
            <a:br>
              <a:rPr lang="en-US" sz="1100">
                <a:latin typeface="+mn-lt"/>
              </a:rPr>
            </a:br>
            <a:r>
              <a:rPr lang="en-US" sz="1100">
                <a:latin typeface="+mn-lt"/>
              </a:rPr>
              <a:t>CPT codes</a:t>
            </a:r>
            <a:r>
              <a:rPr lang="en-US" sz="1100" baseline="30000">
                <a:latin typeface="+mn-lt"/>
              </a:rPr>
              <a:t>35,36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241386-5A79-EE0F-093F-134F0EADD227}"/>
              </a:ext>
            </a:extLst>
          </p:cNvPr>
          <p:cNvSpPr/>
          <p:nvPr/>
        </p:nvSpPr>
        <p:spPr>
          <a:xfrm>
            <a:off x="8433548" y="2944124"/>
            <a:ext cx="3383280" cy="265176"/>
          </a:xfrm>
          <a:prstGeom prst="rect">
            <a:avLst/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+mj-lt"/>
              </a:rPr>
              <a:t>BBM CPT codes are limited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D7EAB05-F092-5315-E241-F00BEE04C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399967"/>
              </p:ext>
            </p:extLst>
          </p:nvPr>
        </p:nvGraphicFramePr>
        <p:xfrm>
          <a:off x="334963" y="1122416"/>
          <a:ext cx="7184343" cy="5328666"/>
        </p:xfrm>
        <a:graphic>
          <a:graphicData uri="http://schemas.openxmlformats.org/drawingml/2006/table">
            <a:tbl>
              <a:tblPr/>
              <a:tblGrid>
                <a:gridCol w="871779">
                  <a:extLst>
                    <a:ext uri="{9D8B030D-6E8A-4147-A177-3AD203B41FA5}">
                      <a16:colId xmlns:a16="http://schemas.microsoft.com/office/drawing/2014/main" val="1349581014"/>
                    </a:ext>
                  </a:extLst>
                </a:gridCol>
                <a:gridCol w="6312564">
                  <a:extLst>
                    <a:ext uri="{9D8B030D-6E8A-4147-A177-3AD203B41FA5}">
                      <a16:colId xmlns:a16="http://schemas.microsoft.com/office/drawing/2014/main" val="1998929184"/>
                    </a:ext>
                  </a:extLst>
                </a:gridCol>
              </a:tblGrid>
              <a:tr h="148395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CPT Code</a:t>
                      </a:r>
                    </a:p>
                  </a:txBody>
                  <a:tcPr marL="45720" marR="4572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E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</a:gra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marR="4572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BE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29849975"/>
                  </a:ext>
                </a:extLst>
              </a:tr>
              <a:tr h="314364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b="1" kern="120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0206U</a:t>
                      </a:r>
                    </a:p>
                  </a:txBody>
                  <a:tcPr marL="45720" marR="45720" marT="27432" marB="274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BE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Neurology (Alzheimer’s disease); cell aggregation using morphometric imaging and protein kinase C-epsilon (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PKCe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concentration in response to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amylospheroid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treatment by ELISA, cultured skin fibroblasts, each reported as positive or negative for Alzheimer’s disease</a:t>
                      </a:r>
                      <a:b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DISCERN™,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NeuroDiagnostics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NeuroDiagnostics</a:t>
                      </a:r>
                      <a:endParaRPr lang="en-US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45720" marT="27432" marB="274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BE2F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934002"/>
                  </a:ext>
                </a:extLst>
              </a:tr>
              <a:tr h="244071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b="1" kern="120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0207U</a:t>
                      </a:r>
                    </a:p>
                  </a:txBody>
                  <a:tcPr marL="45720" marR="45720" marT="27432" marB="274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Neurology (Alzheimer’s disease); quantitative imaging of phosphorylated ERK1 and ERK2 in response to bradykinin treatment by in situ immunofluorescence, using cultured skin fibroblasts, reported as a probability index for Alzheimer’s disease</a:t>
                      </a:r>
                      <a:b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DISCERN™,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NeuroDiagnostics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NeuroDiagnostics</a:t>
                      </a:r>
                      <a:endParaRPr lang="en-US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45720" marT="27432" marB="274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967117"/>
                  </a:ext>
                </a:extLst>
              </a:tr>
              <a:tr h="244071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b="1" kern="120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0289U</a:t>
                      </a:r>
                    </a:p>
                  </a:txBody>
                  <a:tcPr marL="45720" marR="45720" marT="27432" marB="274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Neurology (Alzheimer’s disease); mRNA, gene expression profiling by RNA sequencing of 24 genes, whole blood, algorithm reported as predictive risk score</a:t>
                      </a:r>
                    </a:p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MindX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Blood Test™,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MindX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Sciences™ Laboratory </a:t>
                      </a:r>
                    </a:p>
                  </a:txBody>
                  <a:tcPr marR="45720" marT="27432" marB="274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647112"/>
                  </a:ext>
                </a:extLst>
              </a:tr>
              <a:tr h="173779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b="1" kern="120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0346U</a:t>
                      </a:r>
                    </a:p>
                  </a:txBody>
                  <a:tcPr marL="45720" marR="45720" marT="27432" marB="274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Beta amyloid, A</a:t>
                      </a:r>
                      <a:r>
                        <a:rPr lang="el-G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β40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 A</a:t>
                      </a:r>
                      <a:r>
                        <a:rPr lang="el-G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β42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 liquid chromatography with tandem mass spectrometry (LC-MS/MS), ratio, plasma</a:t>
                      </a:r>
                      <a:b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QUEST AD-Detect™, Beta Amyloid 42/40 Ratio, Plasma, Quest Diagnostics</a:t>
                      </a:r>
                    </a:p>
                  </a:txBody>
                  <a:tcPr marR="45720" marT="27432" marB="274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319160"/>
                  </a:ext>
                </a:extLst>
              </a:tr>
              <a:tr h="244071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b="1" kern="120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0358U</a:t>
                      </a:r>
                    </a:p>
                  </a:txBody>
                  <a:tcPr marL="45720" marR="45720" marT="27432" marB="274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Neurology (mild cognitive impairment), analysis of </a:t>
                      </a:r>
                      <a:r>
                        <a:rPr lang="el-G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β-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amyloid 1-42 and 1-40, chemiluminescence enzyme immunoassay, cerebral spinal fluid, reported as positive, likely positive, or negative</a:t>
                      </a:r>
                    </a:p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Lumipulse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 G </a:t>
                      </a:r>
                      <a:r>
                        <a:rPr lang="el-G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Amyloid Ratio (1-42/1-40) Test,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Fujirebio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Diagnostics, Inc,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Fujirebio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Diagnostics, Inc</a:t>
                      </a:r>
                    </a:p>
                  </a:txBody>
                  <a:tcPr marR="45720" marT="27432" marB="274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370650"/>
                  </a:ext>
                </a:extLst>
              </a:tr>
              <a:tr h="173779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b="1" kern="120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0361U</a:t>
                      </a:r>
                    </a:p>
                  </a:txBody>
                  <a:tcPr marL="45720" marR="45720" marT="27432" marB="274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Neurofilament light chain, digital immunoassay, plasma, quantitative</a:t>
                      </a:r>
                    </a:p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Neurofilament Light Chain (NfL), Mayo Clinic, Mayo Clinic</a:t>
                      </a:r>
                    </a:p>
                  </a:txBody>
                  <a:tcPr marR="45720" marT="27432" marB="274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92721"/>
                  </a:ext>
                </a:extLst>
              </a:tr>
              <a:tr h="242119">
                <a:tc>
                  <a:txBody>
                    <a:bodyPr/>
                    <a:lstStyle/>
                    <a:p>
                      <a:pPr algn="ctr" fontAlgn="base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b="1" kern="120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0393U</a:t>
                      </a:r>
                    </a:p>
                  </a:txBody>
                  <a:tcPr marL="45720" marR="45720" marT="27432" marB="274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Neurology (e.g., Parkinson’s disease, dementia with Lewy bodies), cerebrospinal fluid (CSF), detection of misfolded </a:t>
                      </a:r>
                      <a:r>
                        <a:rPr lang="el-G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synuclein protein by seed amplification assay, qualitative</a:t>
                      </a:r>
                    </a:p>
                    <a:p>
                      <a:pPr algn="l" fontAlgn="base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SYNTap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 Biomarker Test,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Amprion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Clinical Laboratory</a:t>
                      </a:r>
                    </a:p>
                  </a:txBody>
                  <a:tcPr marR="45720" marT="27432" marB="274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693090"/>
                  </a:ext>
                </a:extLst>
              </a:tr>
              <a:tr h="314364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b="1" kern="120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0412U</a:t>
                      </a:r>
                    </a:p>
                  </a:txBody>
                  <a:tcPr marL="45720" marR="45720" marT="27432" marB="274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Beta amyloid, A</a:t>
                      </a:r>
                      <a:r>
                        <a:rPr lang="el-G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β42/40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ratio, immunoprecipitation with quantitation by liquid chromatography with tandem mass spectrometry (LC-MS/MS) and qualitative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ApoE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isoform-specific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proteotyping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plasma combined with age, algorithm reported as presence or absence of brain amyloid pathology</a:t>
                      </a:r>
                    </a:p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PrecivityAD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 blood test, C2N Diagnostics LLC, C2N Diagnostics LLC</a:t>
                      </a:r>
                    </a:p>
                  </a:txBody>
                  <a:tcPr marR="45720" marT="27432" marB="274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951382"/>
                  </a:ext>
                </a:extLst>
              </a:tr>
              <a:tr h="10153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b="1" kern="120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0443U</a:t>
                      </a:r>
                    </a:p>
                  </a:txBody>
                  <a:tcPr marL="45720" marR="45720" marT="27432" marB="274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Neurofilament light chain (NfL), ultra-sensitive immunoassay, serum or cerebrospinal fluid (Effective 04/01/2024)</a:t>
                      </a:r>
                    </a:p>
                  </a:txBody>
                  <a:tcPr marR="45720" marT="27432" marB="274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961329"/>
                  </a:ext>
                </a:extLst>
              </a:tr>
              <a:tr h="314364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b="1" kern="120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0445U</a:t>
                      </a:r>
                    </a:p>
                  </a:txBody>
                  <a:tcPr marL="45720" marR="45720" marT="27432" marB="274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l-G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β-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amyloid (Abeta42) and p-tau (181P) (pTau181), 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electrochemiluminescent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immunoassay (ECLIA), cerebral spinal fluid, ratio reported as positive or negative for amyloid pathology</a:t>
                      </a:r>
                    </a:p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Elecsys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 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PhosphoTau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(181P) CSF (p-tau 181) and </a:t>
                      </a:r>
                      <a:r>
                        <a:rPr lang="el-G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Amyloid (1-42) CSF II (</a:t>
                      </a:r>
                      <a:r>
                        <a:rPr lang="en-US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Abeta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42) Ratio, Roche Diagnostics Operations, Inc (US owner/operator)</a:t>
                      </a:r>
                    </a:p>
                  </a:txBody>
                  <a:tcPr marR="45720" marT="27432" marB="274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604015"/>
                  </a:ext>
                </a:extLst>
              </a:tr>
              <a:tr h="101534">
                <a:tc>
                  <a:txBody>
                    <a:bodyPr/>
                    <a:lstStyle/>
                    <a:p>
                      <a:pPr algn="ctr" fontAlgn="base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b="1" kern="120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83520</a:t>
                      </a:r>
                    </a:p>
                  </a:txBody>
                  <a:tcPr marL="45720" marR="45720" marT="27432" marB="274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Immunoassay for analyte other than infectious agent antibody or infectious agent antigen; quantitative; not otherwise specified</a:t>
                      </a:r>
                    </a:p>
                  </a:txBody>
                  <a:tcPr marR="45720" marT="27432" marB="274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941353"/>
                  </a:ext>
                </a:extLst>
              </a:tr>
              <a:tr h="244071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b="1" kern="120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83520</a:t>
                      </a:r>
                    </a:p>
                  </a:txBody>
                  <a:tcPr marL="45720" marR="45720" marT="27432" marB="274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Immunoassay for analyte other than infectious agent antibody or infectious agent antigen; quantitative, not otherwise specified [when specified as testing for long form amyloid beta, also referred to as A</a:t>
                      </a:r>
                      <a:r>
                        <a:rPr lang="el-GR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β, </a:t>
                      </a: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l-GR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β1-42, </a:t>
                      </a: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Beta-amyloid (1-42), and Abeta42, in CSF specimen]</a:t>
                      </a:r>
                    </a:p>
                  </a:txBody>
                  <a:tcPr marR="45720" marT="27432" marB="274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980601"/>
                  </a:ext>
                </a:extLst>
              </a:tr>
              <a:tr h="173779">
                <a:tc>
                  <a:txBody>
                    <a:bodyPr/>
                    <a:lstStyle/>
                    <a:p>
                      <a:pPr algn="ctr"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b="1" kern="1200">
                          <a:solidFill>
                            <a:schemeClr val="accen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84999</a:t>
                      </a:r>
                    </a:p>
                  </a:txBody>
                  <a:tcPr marL="45720" marR="45720" marT="27432" marB="27432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90000"/>
                        </a:lnSpc>
                        <a:spcBef>
                          <a:spcPts val="0"/>
                        </a:spcBef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Unlisted chemistry procedure [when specified as tau protein, amyloid beta peptide testing other than long form A</a:t>
                      </a:r>
                      <a:r>
                        <a:rPr lang="el-G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β,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el-GR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β1-42, </a:t>
                      </a: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Beta-amyloid (1-42), and Abeta42 in CSF specimen, or neural thread protein biochemical testing]</a:t>
                      </a:r>
                    </a:p>
                  </a:txBody>
                  <a:tcPr marR="45720" marT="27432" marB="27432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183907"/>
                  </a:ext>
                </a:extLst>
              </a:tr>
            </a:tbl>
          </a:graphicData>
        </a:graphic>
      </p:graphicFrame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0A486AAC-6E9E-3196-D8AB-E81F27F1557A}"/>
              </a:ext>
            </a:extLst>
          </p:cNvPr>
          <p:cNvSpPr txBox="1">
            <a:spLocks/>
          </p:cNvSpPr>
          <p:nvPr/>
        </p:nvSpPr>
        <p:spPr>
          <a:xfrm>
            <a:off x="8432800" y="1400175"/>
            <a:ext cx="3384550" cy="138499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4572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Univers LT Std 39 Thin UltraCn" panose="020B040803070206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9144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Univers LT Std 39 Thin UltraCn" panose="020B040803070206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>
                <a:latin typeface="+mn-lt"/>
              </a:rPr>
              <a:t>BBMs currently </a:t>
            </a:r>
            <a:r>
              <a:rPr lang="en-US" sz="1100" b="1"/>
              <a:t>lack medical necessity status </a:t>
            </a:r>
            <a:r>
              <a:rPr lang="en-US" sz="1100">
                <a:latin typeface="+mn-lt"/>
              </a:rPr>
              <a:t>and </a:t>
            </a:r>
            <a:r>
              <a:rPr lang="en-US" sz="1100" b="1"/>
              <a:t>require stronger evidence for clinical use</a:t>
            </a:r>
            <a:endParaRPr lang="en-US" sz="1100"/>
          </a:p>
          <a:p>
            <a:pPr marL="174625" indent="-174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 b="1"/>
              <a:t>Due to their novelty, </a:t>
            </a:r>
            <a:r>
              <a:rPr lang="en-US" sz="1100">
                <a:latin typeface="+mn-lt"/>
              </a:rPr>
              <a:t>private insurance payers, Medicare, and Medicaid </a:t>
            </a:r>
            <a:r>
              <a:rPr lang="en-US" sz="1100" b="1"/>
              <a:t>do not currently provide coverage </a:t>
            </a:r>
            <a:r>
              <a:rPr lang="en-US" sz="1100">
                <a:latin typeface="+mn-lt"/>
              </a:rPr>
              <a:t>for BBMs</a:t>
            </a:r>
          </a:p>
          <a:p>
            <a:pPr marL="174625" indent="-174625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100">
                <a:latin typeface="+mn-lt"/>
              </a:rPr>
              <a:t>BBM test manufacturers are </a:t>
            </a:r>
            <a:r>
              <a:rPr lang="en-US" sz="1100" b="1"/>
              <a:t>actively pursuing reimbursement </a:t>
            </a:r>
            <a:r>
              <a:rPr lang="en-US" sz="1100">
                <a:latin typeface="+mn-lt"/>
              </a:rPr>
              <a:t>for their products</a:t>
            </a:r>
          </a:p>
        </p:txBody>
      </p:sp>
    </p:spTree>
    <p:extLst>
      <p:ext uri="{BB962C8B-B14F-4D97-AF65-F5344CB8AC3E}">
        <p14:creationId xmlns:p14="http://schemas.microsoft.com/office/powerpoint/2010/main" val="2107577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EBFCD3F0-34D1-5914-FE9C-E385D299B73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FCD3F0-34D1-5914-FE9C-E385D299B7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521E223-8248-E430-D47F-5FD0C04152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423523"/>
              </p:ext>
            </p:extLst>
          </p:nvPr>
        </p:nvGraphicFramePr>
        <p:xfrm>
          <a:off x="334963" y="1288238"/>
          <a:ext cx="11522075" cy="4302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415">
                  <a:extLst>
                    <a:ext uri="{9D8B030D-6E8A-4147-A177-3AD203B41FA5}">
                      <a16:colId xmlns:a16="http://schemas.microsoft.com/office/drawing/2014/main" val="701622888"/>
                    </a:ext>
                  </a:extLst>
                </a:gridCol>
                <a:gridCol w="2304415">
                  <a:extLst>
                    <a:ext uri="{9D8B030D-6E8A-4147-A177-3AD203B41FA5}">
                      <a16:colId xmlns:a16="http://schemas.microsoft.com/office/drawing/2014/main" val="3146592390"/>
                    </a:ext>
                  </a:extLst>
                </a:gridCol>
                <a:gridCol w="2304415">
                  <a:extLst>
                    <a:ext uri="{9D8B030D-6E8A-4147-A177-3AD203B41FA5}">
                      <a16:colId xmlns:a16="http://schemas.microsoft.com/office/drawing/2014/main" val="654394638"/>
                    </a:ext>
                  </a:extLst>
                </a:gridCol>
                <a:gridCol w="2304415">
                  <a:extLst>
                    <a:ext uri="{9D8B030D-6E8A-4147-A177-3AD203B41FA5}">
                      <a16:colId xmlns:a16="http://schemas.microsoft.com/office/drawing/2014/main" val="691936449"/>
                    </a:ext>
                  </a:extLst>
                </a:gridCol>
                <a:gridCol w="2304415">
                  <a:extLst>
                    <a:ext uri="{9D8B030D-6E8A-4147-A177-3AD203B41FA5}">
                      <a16:colId xmlns:a16="http://schemas.microsoft.com/office/drawing/2014/main" val="2470629338"/>
                    </a:ext>
                  </a:extLst>
                </a:gridCol>
              </a:tblGrid>
              <a:tr h="1434306">
                <a:tc>
                  <a:txBody>
                    <a:bodyPr/>
                    <a:lstStyle/>
                    <a:p>
                      <a:endParaRPr lang="en-US" i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891543"/>
                  </a:ext>
                </a:extLst>
              </a:tr>
              <a:tr h="1434306">
                <a:tc>
                  <a:txBody>
                    <a:bodyPr/>
                    <a:lstStyle/>
                    <a:p>
                      <a:endParaRPr lang="en-US" i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465853"/>
                  </a:ext>
                </a:extLst>
              </a:tr>
              <a:tr h="1434306">
                <a:tc>
                  <a:txBody>
                    <a:bodyPr/>
                    <a:lstStyle/>
                    <a:p>
                      <a:endParaRPr lang="en-US" i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278724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7B4029D-0088-7DD4-22B1-3C71D69BB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57200"/>
            <a:ext cx="11522075" cy="276999"/>
          </a:xfrm>
        </p:spPr>
        <p:txBody>
          <a:bodyPr vert="horz"/>
          <a:lstStyle/>
          <a:p>
            <a:r>
              <a:rPr lang="en-US"/>
              <a:t>The growing investments and partnerships highlight the level of interest in BBMs and the pace of partnerships underscores the acceleration for use of BBMs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220BE-1706-EC25-5203-8143EEBAF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</p:spPr>
        <p:txBody>
          <a:bodyPr/>
          <a:lstStyle/>
          <a:p>
            <a:fld id="{0B479335-2349-41C2-89BC-F663301FC2E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33" name="Speech Bubble: Rectangle with Corners Rounded 1032">
            <a:extLst>
              <a:ext uri="{FF2B5EF4-FFF2-40B4-BE49-F238E27FC236}">
                <a16:creationId xmlns:a16="http://schemas.microsoft.com/office/drawing/2014/main" id="{50B67677-9F48-F112-9321-8680D75BB116}"/>
              </a:ext>
            </a:extLst>
          </p:cNvPr>
          <p:cNvSpPr/>
          <p:nvPr/>
        </p:nvSpPr>
        <p:spPr>
          <a:xfrm>
            <a:off x="4537395" y="2892067"/>
            <a:ext cx="1992140" cy="959978"/>
          </a:xfrm>
          <a:prstGeom prst="wedgeRoundRectCallout">
            <a:avLst>
              <a:gd name="adj1" fmla="val -4793"/>
              <a:gd name="adj2" fmla="val 89663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</a:pPr>
            <a:r>
              <a:rPr lang="en-US" sz="1200">
                <a:solidFill>
                  <a:schemeClr val="bg1"/>
                </a:solidFill>
              </a:rPr>
              <a:t>In 2024, </a:t>
            </a:r>
            <a:r>
              <a:rPr lang="en-US" sz="1200" b="1" err="1">
                <a:solidFill>
                  <a:schemeClr val="bg1"/>
                </a:solidFill>
                <a:latin typeface="+mj-lt"/>
              </a:rPr>
              <a:t>Quanterix</a:t>
            </a:r>
            <a:r>
              <a:rPr lang="en-US" sz="1200">
                <a:solidFill>
                  <a:schemeClr val="bg1"/>
                </a:solidFill>
              </a:rPr>
              <a:t> plans to introduce 20 new assays with focus on AD, including </a:t>
            </a:r>
            <a:r>
              <a:rPr lang="en-US" sz="1200" b="1">
                <a:solidFill>
                  <a:schemeClr val="bg1"/>
                </a:solidFill>
                <a:latin typeface="+mj-lt"/>
              </a:rPr>
              <a:t>2 via partnership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0BDBE2E-7EF8-4D59-B24A-E2E6DC69830B}"/>
              </a:ext>
            </a:extLst>
          </p:cNvPr>
          <p:cNvCxnSpPr>
            <a:cxnSpLocks/>
            <a:stCxn id="40" idx="4"/>
            <a:endCxn id="14" idx="0"/>
          </p:cNvCxnSpPr>
          <p:nvPr/>
        </p:nvCxnSpPr>
        <p:spPr>
          <a:xfrm flipH="1" flipV="1">
            <a:off x="1794682" y="4642888"/>
            <a:ext cx="28724" cy="45004"/>
          </a:xfrm>
          <a:prstGeom prst="line">
            <a:avLst/>
          </a:prstGeom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447A342-3C33-C877-F8E6-C9D7780FAED8}"/>
              </a:ext>
            </a:extLst>
          </p:cNvPr>
          <p:cNvSpPr>
            <a:spLocks/>
          </p:cNvSpPr>
          <p:nvPr/>
        </p:nvSpPr>
        <p:spPr>
          <a:xfrm>
            <a:off x="988718" y="4642888"/>
            <a:ext cx="1611928" cy="91440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12700" dir="5400000" algn="t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spcAft>
                <a:spcPts val="200"/>
              </a:spcAft>
            </a:pPr>
            <a:r>
              <a:rPr lang="en-US" sz="1200" b="1" dirty="0">
                <a:solidFill>
                  <a:schemeClr val="accent4"/>
                </a:solidFill>
                <a:latin typeface="+mj-lt"/>
              </a:rPr>
              <a:t>Siemens/Novartis</a:t>
            </a:r>
            <a:r>
              <a:rPr lang="en-US" sz="1200" b="1" baseline="30000" dirty="0">
                <a:solidFill>
                  <a:schemeClr val="accent4"/>
                </a:solidFill>
                <a:latin typeface="+mj-lt"/>
              </a:rPr>
              <a:t>40</a:t>
            </a:r>
            <a:endParaRPr lang="en-US" sz="1200" b="1" dirty="0">
              <a:solidFill>
                <a:schemeClr val="accent4"/>
              </a:solidFill>
              <a:latin typeface="+mj-lt"/>
            </a:endParaRPr>
          </a:p>
          <a:p>
            <a:pPr algn="ctr">
              <a:lnSpc>
                <a:spcPct val="95000"/>
              </a:lnSpc>
            </a:pPr>
            <a:r>
              <a:rPr lang="en-US" sz="1050" dirty="0">
                <a:solidFill>
                  <a:schemeClr val="tx1"/>
                </a:solidFill>
              </a:rPr>
              <a:t>Available for drug development programs at pharma companies</a:t>
            </a:r>
          </a:p>
          <a:p>
            <a:pPr algn="ctr">
              <a:lnSpc>
                <a:spcPct val="95000"/>
              </a:lnSpc>
            </a:pPr>
            <a:r>
              <a:rPr lang="en-US" sz="1050" dirty="0">
                <a:solidFill>
                  <a:schemeClr val="tx1"/>
                </a:solidFill>
              </a:rPr>
              <a:t>(Sept 2020)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7DB6A8-0BEB-0ABC-E65C-28EDB9AF9111}"/>
              </a:ext>
            </a:extLst>
          </p:cNvPr>
          <p:cNvSpPr>
            <a:spLocks/>
          </p:cNvSpPr>
          <p:nvPr/>
        </p:nvSpPr>
        <p:spPr>
          <a:xfrm>
            <a:off x="4975055" y="4642888"/>
            <a:ext cx="1554480" cy="91440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12700" dir="5400000" algn="t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spcAft>
                <a:spcPts val="200"/>
              </a:spcAft>
            </a:pPr>
            <a:r>
              <a:rPr lang="en-US" sz="1200" b="1" dirty="0">
                <a:solidFill>
                  <a:schemeClr val="accent1"/>
                </a:solidFill>
                <a:latin typeface="+mj-lt"/>
              </a:rPr>
              <a:t>Lilly / Quanterix</a:t>
            </a:r>
            <a:r>
              <a:rPr lang="en-US" sz="1200" b="1" baseline="30000" dirty="0">
                <a:solidFill>
                  <a:schemeClr val="accent1"/>
                </a:solidFill>
                <a:latin typeface="+mj-lt"/>
              </a:rPr>
              <a:t>41</a:t>
            </a:r>
            <a:endParaRPr lang="en-US" sz="1200" b="1" i="1" dirty="0">
              <a:solidFill>
                <a:schemeClr val="accent1"/>
              </a:solidFill>
              <a:latin typeface="+mj-lt"/>
            </a:endParaRPr>
          </a:p>
          <a:p>
            <a:pPr algn="ctr">
              <a:lnSpc>
                <a:spcPct val="95000"/>
              </a:lnSpc>
            </a:pPr>
            <a:r>
              <a:rPr lang="en-US" sz="1050" dirty="0">
                <a:solidFill>
                  <a:schemeClr val="tx1"/>
                </a:solidFill>
              </a:rPr>
              <a:t>Research Use Only</a:t>
            </a:r>
          </a:p>
          <a:p>
            <a:pPr algn="ctr">
              <a:lnSpc>
                <a:spcPct val="95000"/>
              </a:lnSpc>
            </a:pPr>
            <a:r>
              <a:rPr lang="en-US" sz="1050" dirty="0">
                <a:solidFill>
                  <a:schemeClr val="tx1"/>
                </a:solidFill>
              </a:rPr>
              <a:t>(May 2022)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6E782E-2A2E-E009-671D-24021B08296A}"/>
              </a:ext>
            </a:extLst>
          </p:cNvPr>
          <p:cNvSpPr>
            <a:spLocks/>
          </p:cNvSpPr>
          <p:nvPr/>
        </p:nvSpPr>
        <p:spPr>
          <a:xfrm>
            <a:off x="7257606" y="4622030"/>
            <a:ext cx="1554480" cy="91440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12700" dir="5400000" algn="t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spcAft>
                <a:spcPts val="200"/>
              </a:spcAft>
            </a:pPr>
            <a:r>
              <a:rPr lang="en-US" sz="1200" b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Roche / Lilly</a:t>
            </a:r>
            <a:r>
              <a:rPr lang="en-US" sz="1200" b="1" baseline="300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23</a:t>
            </a:r>
            <a:endParaRPr lang="en-US" sz="1200" b="1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 algn="ctr">
              <a:lnSpc>
                <a:spcPct val="95000"/>
              </a:lnSpc>
            </a:pPr>
            <a:r>
              <a:rPr lang="en-US" sz="1050">
                <a:solidFill>
                  <a:schemeClr val="tx1"/>
                </a:solidFill>
              </a:rPr>
              <a:t>2 year clinical trial- currently recruiting</a:t>
            </a:r>
          </a:p>
          <a:p>
            <a:pPr algn="ctr">
              <a:lnSpc>
                <a:spcPct val="95000"/>
              </a:lnSpc>
            </a:pPr>
            <a:r>
              <a:rPr lang="en-US" sz="1050">
                <a:solidFill>
                  <a:schemeClr val="tx1"/>
                </a:solidFill>
              </a:rPr>
              <a:t>(March 2023)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293EFF-AF5D-3A6F-B939-7CC13CD108AC}"/>
              </a:ext>
            </a:extLst>
          </p:cNvPr>
          <p:cNvSpPr>
            <a:spLocks/>
          </p:cNvSpPr>
          <p:nvPr/>
        </p:nvSpPr>
        <p:spPr>
          <a:xfrm>
            <a:off x="7727684" y="3248823"/>
            <a:ext cx="1554480" cy="91440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12700" dir="5400000" algn="t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spcAft>
                <a:spcPts val="200"/>
              </a:spcAft>
            </a:pPr>
            <a:r>
              <a:rPr lang="en-US" sz="12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Fujirebio</a:t>
            </a: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 / </a:t>
            </a:r>
            <a:b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</a:b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Beckman Coulter</a:t>
            </a:r>
            <a:r>
              <a:rPr lang="en-US" sz="1200" b="1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42</a:t>
            </a:r>
            <a:endParaRPr lang="en-US" sz="1200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 algn="ctr">
              <a:lnSpc>
                <a:spcPct val="95000"/>
              </a:lnSpc>
            </a:pPr>
            <a:r>
              <a:rPr lang="en-US" sz="1050" dirty="0">
                <a:solidFill>
                  <a:schemeClr val="tx1"/>
                </a:solidFill>
              </a:rPr>
              <a:t>Still in Development</a:t>
            </a:r>
          </a:p>
          <a:p>
            <a:pPr algn="ctr">
              <a:lnSpc>
                <a:spcPct val="95000"/>
              </a:lnSpc>
            </a:pPr>
            <a:r>
              <a:rPr lang="en-US" sz="1050" dirty="0">
                <a:solidFill>
                  <a:schemeClr val="tx1"/>
                </a:solidFill>
              </a:rPr>
              <a:t>(July 2023)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B51CB9-7565-E544-C3B5-8EB8489433AD}"/>
              </a:ext>
            </a:extLst>
          </p:cNvPr>
          <p:cNvSpPr>
            <a:spLocks/>
          </p:cNvSpPr>
          <p:nvPr/>
        </p:nvSpPr>
        <p:spPr>
          <a:xfrm>
            <a:off x="7963164" y="1794236"/>
            <a:ext cx="1554480" cy="91440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12700" dir="5400000" algn="t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spcAft>
                <a:spcPts val="200"/>
              </a:spcAft>
            </a:pPr>
            <a:r>
              <a:rPr lang="en-US" sz="1200" b="1" dirty="0">
                <a:solidFill>
                  <a:schemeClr val="accent1"/>
                </a:solidFill>
                <a:latin typeface="+mj-lt"/>
              </a:rPr>
              <a:t>Janssen / Quanterix</a:t>
            </a:r>
            <a:r>
              <a:rPr lang="en-US" sz="1200" b="1" baseline="30000" dirty="0">
                <a:solidFill>
                  <a:schemeClr val="accent1"/>
                </a:solidFill>
                <a:latin typeface="+mj-lt"/>
              </a:rPr>
              <a:t>43</a:t>
            </a:r>
            <a:endParaRPr lang="en-US" sz="1200" b="1" dirty="0">
              <a:solidFill>
                <a:schemeClr val="accent1"/>
              </a:solidFill>
              <a:latin typeface="+mj-lt"/>
            </a:endParaRPr>
          </a:p>
          <a:p>
            <a:pPr algn="ctr">
              <a:lnSpc>
                <a:spcPct val="95000"/>
              </a:lnSpc>
            </a:pPr>
            <a:r>
              <a:rPr lang="en-US" sz="1050" dirty="0">
                <a:solidFill>
                  <a:schemeClr val="tx1"/>
                </a:solidFill>
              </a:rPr>
              <a:t>Research Use Only</a:t>
            </a:r>
          </a:p>
          <a:p>
            <a:pPr algn="ctr">
              <a:lnSpc>
                <a:spcPct val="95000"/>
              </a:lnSpc>
            </a:pPr>
            <a:r>
              <a:rPr lang="en-US" sz="1050" dirty="0">
                <a:solidFill>
                  <a:schemeClr val="tx1"/>
                </a:solidFill>
              </a:rPr>
              <a:t>(Oct 2023)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929529-DB9D-D245-DC1A-AB567A12AD63}"/>
              </a:ext>
            </a:extLst>
          </p:cNvPr>
          <p:cNvSpPr>
            <a:spLocks/>
          </p:cNvSpPr>
          <p:nvPr/>
        </p:nvSpPr>
        <p:spPr>
          <a:xfrm>
            <a:off x="9578990" y="4629259"/>
            <a:ext cx="1554480" cy="91440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12700" dir="5400000" algn="t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spcAft>
                <a:spcPts val="200"/>
              </a:spcAft>
            </a:pPr>
            <a:r>
              <a:rPr lang="en-US" sz="1200" b="1" dirty="0" err="1">
                <a:solidFill>
                  <a:schemeClr val="accent1"/>
                </a:solidFill>
                <a:latin typeface="+mj-lt"/>
              </a:rPr>
              <a:t>Alamar</a:t>
            </a:r>
            <a:r>
              <a:rPr lang="en-US" sz="1200" b="1" dirty="0">
                <a:solidFill>
                  <a:schemeClr val="accent1"/>
                </a:solidFill>
                <a:latin typeface="+mj-lt"/>
              </a:rPr>
              <a:t> / ALZpath</a:t>
            </a:r>
            <a:r>
              <a:rPr lang="en-US" sz="1200" b="1" baseline="30000" dirty="0">
                <a:solidFill>
                  <a:schemeClr val="accent1"/>
                </a:solidFill>
                <a:latin typeface="+mj-lt"/>
              </a:rPr>
              <a:t>44</a:t>
            </a:r>
            <a:endParaRPr lang="en-US" sz="1200" b="1" dirty="0">
              <a:solidFill>
                <a:schemeClr val="accent1"/>
              </a:solidFill>
              <a:latin typeface="+mj-lt"/>
            </a:endParaRPr>
          </a:p>
          <a:p>
            <a:pPr algn="ctr">
              <a:lnSpc>
                <a:spcPct val="95000"/>
              </a:lnSpc>
            </a:pPr>
            <a:r>
              <a:rPr lang="en-US" sz="1050" dirty="0">
                <a:solidFill>
                  <a:schemeClr val="tx1"/>
                </a:solidFill>
              </a:rPr>
              <a:t>Research Use Only</a:t>
            </a:r>
          </a:p>
          <a:p>
            <a:pPr algn="ctr">
              <a:lnSpc>
                <a:spcPct val="95000"/>
              </a:lnSpc>
            </a:pPr>
            <a:r>
              <a:rPr lang="en-US" sz="1050" dirty="0">
                <a:solidFill>
                  <a:schemeClr val="tx1"/>
                </a:solidFill>
              </a:rPr>
              <a:t>(Feb 2024)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B271C2-810F-795B-E6FA-FB44FB951F38}"/>
              </a:ext>
            </a:extLst>
          </p:cNvPr>
          <p:cNvSpPr>
            <a:spLocks/>
          </p:cNvSpPr>
          <p:nvPr/>
        </p:nvSpPr>
        <p:spPr>
          <a:xfrm>
            <a:off x="10248531" y="3242825"/>
            <a:ext cx="1554480" cy="914401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12700" dir="5400000" algn="t" rotWithShape="0">
              <a:schemeClr val="bg1">
                <a:lumMod val="65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  <a:spcAft>
                <a:spcPts val="200"/>
              </a:spcAft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Eisai / C2N</a:t>
            </a:r>
            <a:r>
              <a:rPr lang="en-US" sz="1200" b="1" baseline="300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45</a:t>
            </a:r>
            <a:endParaRPr lang="en-US" sz="1200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pPr algn="ctr">
              <a:lnSpc>
                <a:spcPct val="95000"/>
              </a:lnSpc>
            </a:pPr>
            <a:r>
              <a:rPr lang="en-US" sz="1050" dirty="0">
                <a:solidFill>
                  <a:schemeClr val="tx1"/>
                </a:solidFill>
              </a:rPr>
              <a:t>Available for Use</a:t>
            </a:r>
          </a:p>
          <a:p>
            <a:pPr algn="ctr">
              <a:lnSpc>
                <a:spcPct val="95000"/>
              </a:lnSpc>
            </a:pPr>
            <a:r>
              <a:rPr lang="en-US" sz="1050" dirty="0">
                <a:solidFill>
                  <a:schemeClr val="tx1"/>
                </a:solidFill>
              </a:rPr>
              <a:t>(March 2024)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9A9195B-BC9E-8AC4-613B-CD1AED15A806}"/>
              </a:ext>
            </a:extLst>
          </p:cNvPr>
          <p:cNvSpPr>
            <a:spLocks/>
          </p:cNvSpPr>
          <p:nvPr/>
        </p:nvSpPr>
        <p:spPr>
          <a:xfrm>
            <a:off x="7701490" y="4021180"/>
            <a:ext cx="666712" cy="666712"/>
          </a:xfrm>
          <a:prstGeom prst="ellipse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45720" rIns="0" bIns="0" rtlCol="0" anchor="ctr"/>
          <a:lstStyle/>
          <a:p>
            <a:pPr algn="ctr">
              <a:lnSpc>
                <a:spcPct val="85000"/>
              </a:lnSpc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Amyloid </a:t>
            </a:r>
            <a:br>
              <a:rPr lang="en-US" sz="1100" dirty="0">
                <a:solidFill>
                  <a:schemeClr val="tx1"/>
                </a:solidFill>
                <a:latin typeface="+mj-lt"/>
              </a:rPr>
            </a:br>
            <a:r>
              <a:rPr lang="en-US" sz="1100" dirty="0">
                <a:solidFill>
                  <a:schemeClr val="tx1"/>
                </a:solidFill>
                <a:latin typeface="+mj-lt"/>
              </a:rPr>
              <a:t>beta + </a:t>
            </a:r>
            <a:br>
              <a:rPr lang="en-US" sz="1100" dirty="0">
                <a:solidFill>
                  <a:schemeClr val="tx1"/>
                </a:solidFill>
                <a:latin typeface="+mj-lt"/>
              </a:rPr>
            </a:br>
            <a:r>
              <a:rPr lang="en-US" sz="1100" dirty="0">
                <a:solidFill>
                  <a:schemeClr val="tx1"/>
                </a:solidFill>
                <a:latin typeface="+mj-lt"/>
              </a:rPr>
              <a:t>P-tau 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071D544-D2A8-2349-DF36-AEC83FA24F49}"/>
              </a:ext>
            </a:extLst>
          </p:cNvPr>
          <p:cNvSpPr>
            <a:spLocks/>
          </p:cNvSpPr>
          <p:nvPr/>
        </p:nvSpPr>
        <p:spPr>
          <a:xfrm>
            <a:off x="1490050" y="4021180"/>
            <a:ext cx="666712" cy="666712"/>
          </a:xfrm>
          <a:prstGeom prst="ellipse">
            <a:avLst/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20000"/>
                  <a:lumOff val="80000"/>
                </a:schemeClr>
              </a:gs>
            </a:gsLst>
            <a:lin ang="2700000" scaled="1"/>
          </a:gradFill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100" err="1">
                <a:solidFill>
                  <a:schemeClr val="tx1"/>
                </a:solidFill>
                <a:latin typeface="+mj-lt"/>
              </a:rPr>
              <a:t>Nfl</a:t>
            </a:r>
            <a:endParaRPr lang="en-US" sz="11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1BCFD66-54E3-D9E0-46FA-E222187848C2}"/>
              </a:ext>
            </a:extLst>
          </p:cNvPr>
          <p:cNvSpPr>
            <a:spLocks/>
          </p:cNvSpPr>
          <p:nvPr/>
        </p:nvSpPr>
        <p:spPr>
          <a:xfrm>
            <a:off x="5433777" y="4021180"/>
            <a:ext cx="666712" cy="666712"/>
          </a:xfrm>
          <a:prstGeom prst="ellipse">
            <a:avLst/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2700000" scaled="1"/>
          </a:gra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P-Tau 217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41C43BD-E320-B35B-DEFF-CBC5FE4FE192}"/>
              </a:ext>
            </a:extLst>
          </p:cNvPr>
          <p:cNvSpPr>
            <a:spLocks/>
          </p:cNvSpPr>
          <p:nvPr/>
        </p:nvSpPr>
        <p:spPr>
          <a:xfrm>
            <a:off x="8171568" y="2713883"/>
            <a:ext cx="666712" cy="666712"/>
          </a:xfrm>
          <a:prstGeom prst="ellipse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45720" rIns="0" bIns="0" rtlCol="0" anchor="ctr"/>
          <a:lstStyle/>
          <a:p>
            <a:pPr algn="ctr">
              <a:lnSpc>
                <a:spcPct val="85000"/>
              </a:lnSpc>
            </a:pPr>
            <a:r>
              <a:rPr lang="en-US" sz="1100">
                <a:solidFill>
                  <a:schemeClr val="tx1"/>
                </a:solidFill>
                <a:latin typeface="+mj-lt"/>
              </a:rPr>
              <a:t>Amyloid </a:t>
            </a:r>
            <a:br>
              <a:rPr lang="en-US" sz="1100">
                <a:solidFill>
                  <a:schemeClr val="tx1"/>
                </a:solidFill>
                <a:latin typeface="+mj-lt"/>
              </a:rPr>
            </a:br>
            <a:r>
              <a:rPr lang="en-US" sz="1100">
                <a:solidFill>
                  <a:schemeClr val="tx1"/>
                </a:solidFill>
                <a:latin typeface="+mj-lt"/>
              </a:rPr>
              <a:t>beta + </a:t>
            </a:r>
            <a:br>
              <a:rPr lang="en-US" sz="1100">
                <a:solidFill>
                  <a:schemeClr val="tx1"/>
                </a:solidFill>
                <a:latin typeface="+mj-lt"/>
              </a:rPr>
            </a:br>
            <a:r>
              <a:rPr lang="en-US" sz="1100">
                <a:solidFill>
                  <a:schemeClr val="tx1"/>
                </a:solidFill>
                <a:latin typeface="+mj-lt"/>
              </a:rPr>
              <a:t>P-tau 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E0D72FA-2207-D564-6E2D-E2844E09F0BD}"/>
              </a:ext>
            </a:extLst>
          </p:cNvPr>
          <p:cNvSpPr>
            <a:spLocks/>
          </p:cNvSpPr>
          <p:nvPr/>
        </p:nvSpPr>
        <p:spPr>
          <a:xfrm>
            <a:off x="8407048" y="1216724"/>
            <a:ext cx="666712" cy="666712"/>
          </a:xfrm>
          <a:prstGeom prst="ellipse">
            <a:avLst/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2700000" scaled="1"/>
          </a:gra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  <a:latin typeface="+mj-lt"/>
              </a:rPr>
              <a:t>PTau217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E2B773C-CB17-CEA2-445B-D9216D510D7B}"/>
              </a:ext>
            </a:extLst>
          </p:cNvPr>
          <p:cNvSpPr>
            <a:spLocks/>
          </p:cNvSpPr>
          <p:nvPr/>
        </p:nvSpPr>
        <p:spPr>
          <a:xfrm>
            <a:off x="9987335" y="4021180"/>
            <a:ext cx="666712" cy="666712"/>
          </a:xfrm>
          <a:prstGeom prst="ellipse">
            <a:avLst/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2700000" scaled="1"/>
          </a:gra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+mj-lt"/>
              </a:rPr>
              <a:t>P-Tau 217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6CA716-DB9C-68F2-CE51-02462B8C96A9}"/>
              </a:ext>
            </a:extLst>
          </p:cNvPr>
          <p:cNvSpPr>
            <a:spLocks/>
          </p:cNvSpPr>
          <p:nvPr/>
        </p:nvSpPr>
        <p:spPr>
          <a:xfrm>
            <a:off x="10712863" y="2713883"/>
            <a:ext cx="666712" cy="666712"/>
          </a:xfrm>
          <a:prstGeom prst="ellipse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5000"/>
              </a:lnSpc>
            </a:pPr>
            <a:r>
              <a:rPr lang="en-US" sz="1100">
                <a:solidFill>
                  <a:schemeClr val="tx1"/>
                </a:solidFill>
                <a:latin typeface="+mj-lt"/>
              </a:rPr>
              <a:t>Amyloid</a:t>
            </a:r>
            <a:br>
              <a:rPr lang="en-US" sz="1100">
                <a:solidFill>
                  <a:schemeClr val="tx1"/>
                </a:solidFill>
                <a:latin typeface="+mj-lt"/>
              </a:rPr>
            </a:br>
            <a:r>
              <a:rPr lang="en-US" sz="1100">
                <a:solidFill>
                  <a:schemeClr val="tx1"/>
                </a:solidFill>
                <a:latin typeface="+mj-lt"/>
              </a:rPr>
              <a:t>beta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5BCFD1-936E-94D1-F2F6-D3EF3FDF5189}"/>
              </a:ext>
            </a:extLst>
          </p:cNvPr>
          <p:cNvSpPr>
            <a:spLocks/>
          </p:cNvSpPr>
          <p:nvPr/>
        </p:nvSpPr>
        <p:spPr>
          <a:xfrm>
            <a:off x="233186" y="5591156"/>
            <a:ext cx="56444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+mj-lt"/>
              </a:rPr>
              <a:t>2020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1015C8-3319-A093-6F33-78CA34727D21}"/>
              </a:ext>
            </a:extLst>
          </p:cNvPr>
          <p:cNvSpPr>
            <a:spLocks/>
          </p:cNvSpPr>
          <p:nvPr/>
        </p:nvSpPr>
        <p:spPr>
          <a:xfrm>
            <a:off x="2387339" y="5591156"/>
            <a:ext cx="56444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+mj-lt"/>
              </a:rPr>
              <a:t>2021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DE978A-EDB8-4990-B48C-B3A4DAD454DB}"/>
              </a:ext>
            </a:extLst>
          </p:cNvPr>
          <p:cNvSpPr>
            <a:spLocks/>
          </p:cNvSpPr>
          <p:nvPr/>
        </p:nvSpPr>
        <p:spPr>
          <a:xfrm>
            <a:off x="4684367" y="5591156"/>
            <a:ext cx="56444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+mj-lt"/>
              </a:rPr>
              <a:t>2022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5AF46BC-02DD-81AF-D083-9F2135000768}"/>
              </a:ext>
            </a:extLst>
          </p:cNvPr>
          <p:cNvSpPr>
            <a:spLocks/>
          </p:cNvSpPr>
          <p:nvPr/>
        </p:nvSpPr>
        <p:spPr>
          <a:xfrm>
            <a:off x="6981395" y="5591156"/>
            <a:ext cx="56444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+mj-lt"/>
              </a:rPr>
              <a:t>2023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4191C5-7DD0-036F-5531-7FD6171D3BCB}"/>
              </a:ext>
            </a:extLst>
          </p:cNvPr>
          <p:cNvSpPr>
            <a:spLocks/>
          </p:cNvSpPr>
          <p:nvPr/>
        </p:nvSpPr>
        <p:spPr>
          <a:xfrm>
            <a:off x="9278422" y="5591156"/>
            <a:ext cx="56444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  <a:latin typeface="+mj-lt"/>
              </a:rPr>
              <a:t>2024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6167AD6-C896-4A3B-DFA8-A6ED9DA80610}"/>
              </a:ext>
            </a:extLst>
          </p:cNvPr>
          <p:cNvSpPr/>
          <p:nvPr/>
        </p:nvSpPr>
        <p:spPr>
          <a:xfrm rot="16200000">
            <a:off x="-1244783" y="3174364"/>
            <a:ext cx="2814637" cy="530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1"/>
                </a:solidFill>
                <a:latin typeface="+mj-lt"/>
              </a:rPr>
              <a:t>Partnership #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BE0764-A754-FF86-421D-577D05497A88}"/>
              </a:ext>
            </a:extLst>
          </p:cNvPr>
          <p:cNvSpPr>
            <a:spLocks/>
          </p:cNvSpPr>
          <p:nvPr/>
        </p:nvSpPr>
        <p:spPr>
          <a:xfrm>
            <a:off x="354819" y="1872836"/>
            <a:ext cx="56444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tx1"/>
                </a:solidFill>
                <a:latin typeface="+mj-lt"/>
              </a:rPr>
              <a:t>3</a:t>
            </a:r>
            <a:r>
              <a:rPr lang="en-US" sz="1200" b="1" baseline="30000">
                <a:solidFill>
                  <a:schemeClr val="tx1"/>
                </a:solidFill>
                <a:latin typeface="+mj-lt"/>
              </a:rPr>
              <a:t>rd</a:t>
            </a:r>
            <a:endParaRPr lang="en-US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D26396-D754-DD51-33A9-2B793A8BAE12}"/>
              </a:ext>
            </a:extLst>
          </p:cNvPr>
          <p:cNvSpPr>
            <a:spLocks/>
          </p:cNvSpPr>
          <p:nvPr/>
        </p:nvSpPr>
        <p:spPr>
          <a:xfrm>
            <a:off x="354819" y="3274889"/>
            <a:ext cx="56444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tx1"/>
                </a:solidFill>
                <a:latin typeface="+mj-lt"/>
              </a:rPr>
              <a:t>2</a:t>
            </a:r>
            <a:r>
              <a:rPr lang="en-US" sz="1200" b="1" baseline="30000">
                <a:solidFill>
                  <a:schemeClr val="tx1"/>
                </a:solidFill>
                <a:latin typeface="+mj-lt"/>
              </a:rPr>
              <a:t>nd</a:t>
            </a:r>
            <a:endParaRPr lang="en-US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CD2C33D-25DB-1226-9415-7A60CFA778EB}"/>
              </a:ext>
            </a:extLst>
          </p:cNvPr>
          <p:cNvSpPr>
            <a:spLocks/>
          </p:cNvSpPr>
          <p:nvPr/>
        </p:nvSpPr>
        <p:spPr>
          <a:xfrm>
            <a:off x="354819" y="4676943"/>
            <a:ext cx="564444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>
                <a:solidFill>
                  <a:schemeClr val="tx1"/>
                </a:solidFill>
                <a:latin typeface="+mj-lt"/>
              </a:rPr>
              <a:t>1</a:t>
            </a:r>
            <a:r>
              <a:rPr lang="en-US" sz="1200" b="1" baseline="30000">
                <a:solidFill>
                  <a:schemeClr val="tx1"/>
                </a:solidFill>
                <a:latin typeface="+mj-lt"/>
              </a:rPr>
              <a:t>st</a:t>
            </a:r>
            <a:endParaRPr lang="en-US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57771BA-A6E1-B770-3D40-95B7EF29FCD2}"/>
              </a:ext>
            </a:extLst>
          </p:cNvPr>
          <p:cNvSpPr>
            <a:spLocks/>
          </p:cNvSpPr>
          <p:nvPr/>
        </p:nvSpPr>
        <p:spPr>
          <a:xfrm>
            <a:off x="333375" y="5763122"/>
            <a:ext cx="11522075" cy="456531"/>
          </a:xfrm>
          <a:custGeom>
            <a:avLst/>
            <a:gdLst>
              <a:gd name="connsiteX0" fmla="*/ 11135536 w 11522075"/>
              <a:gd name="connsiteY0" fmla="*/ 0 h 456531"/>
              <a:gd name="connsiteX1" fmla="*/ 11522075 w 11522075"/>
              <a:gd name="connsiteY1" fmla="*/ 228266 h 456531"/>
              <a:gd name="connsiteX2" fmla="*/ 11135536 w 11522075"/>
              <a:gd name="connsiteY2" fmla="*/ 456531 h 456531"/>
              <a:gd name="connsiteX3" fmla="*/ 11135536 w 11522075"/>
              <a:gd name="connsiteY3" fmla="*/ 366221 h 456531"/>
              <a:gd name="connsiteX4" fmla="*/ 198437 w 11522075"/>
              <a:gd name="connsiteY4" fmla="*/ 366221 h 456531"/>
              <a:gd name="connsiteX5" fmla="*/ 198437 w 11522075"/>
              <a:gd name="connsiteY5" fmla="*/ 366217 h 456531"/>
              <a:gd name="connsiteX6" fmla="*/ 136922 w 11522075"/>
              <a:gd name="connsiteY6" fmla="*/ 366217 h 456531"/>
              <a:gd name="connsiteX7" fmla="*/ 0 w 11522075"/>
              <a:gd name="connsiteY7" fmla="*/ 229295 h 456531"/>
              <a:gd name="connsiteX8" fmla="*/ 314 w 11522075"/>
              <a:gd name="connsiteY8" fmla="*/ 227743 h 456531"/>
              <a:gd name="connsiteX9" fmla="*/ 0 w 11522075"/>
              <a:gd name="connsiteY9" fmla="*/ 226826 h 456531"/>
              <a:gd name="connsiteX10" fmla="*/ 1217 w 11522075"/>
              <a:gd name="connsiteY10" fmla="*/ 223266 h 456531"/>
              <a:gd name="connsiteX11" fmla="*/ 10760 w 11522075"/>
              <a:gd name="connsiteY11" fmla="*/ 175999 h 456531"/>
              <a:gd name="connsiteX12" fmla="*/ 136922 w 11522075"/>
              <a:gd name="connsiteY12" fmla="*/ 92373 h 456531"/>
              <a:gd name="connsiteX13" fmla="*/ 198437 w 11522075"/>
              <a:gd name="connsiteY13" fmla="*/ 92373 h 456531"/>
              <a:gd name="connsiteX14" fmla="*/ 198437 w 11522075"/>
              <a:gd name="connsiteY14" fmla="*/ 90311 h 456531"/>
              <a:gd name="connsiteX15" fmla="*/ 11135536 w 11522075"/>
              <a:gd name="connsiteY15" fmla="*/ 90311 h 45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522075" h="456531">
                <a:moveTo>
                  <a:pt x="11135536" y="0"/>
                </a:moveTo>
                <a:lnTo>
                  <a:pt x="11522075" y="228266"/>
                </a:lnTo>
                <a:lnTo>
                  <a:pt x="11135536" y="456531"/>
                </a:lnTo>
                <a:lnTo>
                  <a:pt x="11135536" y="366221"/>
                </a:lnTo>
                <a:lnTo>
                  <a:pt x="198437" y="366221"/>
                </a:lnTo>
                <a:lnTo>
                  <a:pt x="198437" y="366217"/>
                </a:lnTo>
                <a:lnTo>
                  <a:pt x="136922" y="366217"/>
                </a:lnTo>
                <a:cubicBezTo>
                  <a:pt x="61302" y="366217"/>
                  <a:pt x="0" y="304915"/>
                  <a:pt x="0" y="229295"/>
                </a:cubicBezTo>
                <a:lnTo>
                  <a:pt x="314" y="227743"/>
                </a:lnTo>
                <a:lnTo>
                  <a:pt x="0" y="226826"/>
                </a:lnTo>
                <a:lnTo>
                  <a:pt x="1217" y="223266"/>
                </a:lnTo>
                <a:lnTo>
                  <a:pt x="10760" y="175999"/>
                </a:lnTo>
                <a:cubicBezTo>
                  <a:pt x="31546" y="126856"/>
                  <a:pt x="80207" y="92373"/>
                  <a:pt x="136922" y="92373"/>
                </a:cubicBezTo>
                <a:lnTo>
                  <a:pt x="198437" y="92373"/>
                </a:lnTo>
                <a:lnTo>
                  <a:pt x="198437" y="90311"/>
                </a:lnTo>
                <a:lnTo>
                  <a:pt x="11135536" y="90311"/>
                </a:lnTo>
                <a:close/>
              </a:path>
            </a:pathLst>
          </a:custGeom>
          <a:gradFill>
            <a:gsLst>
              <a:gs pos="100000">
                <a:schemeClr val="bg2">
                  <a:lumMod val="75000"/>
                </a:schemeClr>
              </a:gs>
              <a:gs pos="0">
                <a:schemeClr val="bg2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defTabSz="914377"/>
            <a:r>
              <a:rPr lang="en-US" sz="1400" b="1" kern="0">
                <a:solidFill>
                  <a:schemeClr val="accent1"/>
                </a:solidFill>
                <a:latin typeface="Arial"/>
              </a:rPr>
              <a:t>Increasing Number of Partnerships Over Time</a:t>
            </a:r>
          </a:p>
        </p:txBody>
      </p:sp>
    </p:spTree>
    <p:extLst>
      <p:ext uri="{BB962C8B-B14F-4D97-AF65-F5344CB8AC3E}">
        <p14:creationId xmlns:p14="http://schemas.microsoft.com/office/powerpoint/2010/main" val="3331279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FF935228-EFA2-6EE5-CA6C-1B0BF4AB927A}"/>
              </a:ext>
            </a:extLst>
          </p:cNvPr>
          <p:cNvSpPr/>
          <p:nvPr/>
        </p:nvSpPr>
        <p:spPr>
          <a:xfrm>
            <a:off x="334962" y="2123420"/>
            <a:ext cx="11522075" cy="3747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88900" dist="304800" dir="5400000" sx="93000" sy="93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ED9C0-D8BD-255E-0994-F952C0458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57200"/>
            <a:ext cx="11522075" cy="553998"/>
          </a:xfrm>
        </p:spPr>
        <p:txBody>
          <a:bodyPr/>
          <a:lstStyle/>
          <a:p>
            <a:r>
              <a:rPr lang="en-US" dirty="0"/>
              <a:t>The use of BBMs to detect and diagnose Alzheimer’s disease early could lead to an increase in the number of patients receiving potentially life-changing treatment.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F4C2AF-D732-97F7-BE7C-D5CCAF87B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</p:spPr>
        <p:txBody>
          <a:bodyPr/>
          <a:lstStyle/>
          <a:p>
            <a:fld id="{0B479335-2349-41C2-89BC-F663301FC2E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EF885D-EF9C-6D45-0D78-5EF65D11DBE4}"/>
              </a:ext>
            </a:extLst>
          </p:cNvPr>
          <p:cNvSpPr txBox="1"/>
          <p:nvPr/>
        </p:nvSpPr>
        <p:spPr>
          <a:xfrm>
            <a:off x="334962" y="1600200"/>
            <a:ext cx="11522075" cy="523220"/>
          </a:xfrm>
          <a:prstGeom prst="rect">
            <a:avLst/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BBMs can have a significant impact on the diagnosis and monitoring of Alzheimer's disease, benefiting both patients and physicians, </a:t>
            </a:r>
            <a:br>
              <a:rPr lang="en-US" sz="1400" dirty="0">
                <a:solidFill>
                  <a:schemeClr val="bg1"/>
                </a:solidFill>
                <a:latin typeface="+mj-lt"/>
              </a:rPr>
            </a:br>
            <a:r>
              <a:rPr lang="en-US" sz="1400" b="1" u="sng" dirty="0">
                <a:solidFill>
                  <a:schemeClr val="bg1"/>
                </a:solidFill>
                <a:latin typeface="+mj-lt"/>
              </a:rPr>
              <a:t>if current challenges are overcome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by: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3D67A21-649C-65F0-1BFB-CF487AA8BC97}"/>
              </a:ext>
            </a:extLst>
          </p:cNvPr>
          <p:cNvGrpSpPr/>
          <p:nvPr/>
        </p:nvGrpSpPr>
        <p:grpSpPr>
          <a:xfrm>
            <a:off x="768626" y="2470309"/>
            <a:ext cx="1952487" cy="1340684"/>
            <a:chOff x="768626" y="2759232"/>
            <a:chExt cx="1952487" cy="134068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CE72DA-6208-CAA6-403D-972DCD334D03}"/>
                </a:ext>
              </a:extLst>
            </p:cNvPr>
            <p:cNvSpPr txBox="1"/>
            <p:nvPr/>
          </p:nvSpPr>
          <p:spPr>
            <a:xfrm>
              <a:off x="768626" y="3669029"/>
              <a:ext cx="195248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Allowing for patient identification at the PCP level</a:t>
              </a:r>
            </a:p>
          </p:txBody>
        </p:sp>
        <p:pic>
          <p:nvPicPr>
            <p:cNvPr id="20" name="Graphic 19" descr="Target Audience outline">
              <a:extLst>
                <a:ext uri="{FF2B5EF4-FFF2-40B4-BE49-F238E27FC236}">
                  <a16:creationId xmlns:a16="http://schemas.microsoft.com/office/drawing/2014/main" id="{679F071F-DC1F-BBCD-490C-C55675D31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87669" y="2759232"/>
              <a:ext cx="914400" cy="9144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72CDD61-8711-C83D-A370-771E871EF09D}"/>
              </a:ext>
            </a:extLst>
          </p:cNvPr>
          <p:cNvGrpSpPr/>
          <p:nvPr/>
        </p:nvGrpSpPr>
        <p:grpSpPr>
          <a:xfrm>
            <a:off x="4737099" y="2541520"/>
            <a:ext cx="2118139" cy="1269473"/>
            <a:chOff x="4737099" y="2830443"/>
            <a:chExt cx="2118139" cy="126947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7EC288-D272-4849-A783-D6CB22E6AAA1}"/>
                </a:ext>
              </a:extLst>
            </p:cNvPr>
            <p:cNvSpPr txBox="1"/>
            <p:nvPr/>
          </p:nvSpPr>
          <p:spPr>
            <a:xfrm>
              <a:off x="4737099" y="3669029"/>
              <a:ext cx="211813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Detecting patients in the earliest stages of AD</a:t>
              </a:r>
            </a:p>
          </p:txBody>
        </p:sp>
        <p:pic>
          <p:nvPicPr>
            <p:cNvPr id="22" name="Graphic 21" descr="Left Brain outline">
              <a:extLst>
                <a:ext uri="{FF2B5EF4-FFF2-40B4-BE49-F238E27FC236}">
                  <a16:creationId xmlns:a16="http://schemas.microsoft.com/office/drawing/2014/main" id="{F2B37344-F7A1-AF77-784F-F03B6DBE3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38968" y="2830443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1B885D4-9827-50E6-39B8-80768280BDCE}"/>
              </a:ext>
            </a:extLst>
          </p:cNvPr>
          <p:cNvSpPr txBox="1"/>
          <p:nvPr/>
        </p:nvSpPr>
        <p:spPr>
          <a:xfrm>
            <a:off x="8871225" y="3380106"/>
            <a:ext cx="2118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Limiting the need for a confirmatory PET scan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8880216-1FAF-0AA0-548E-E2AFB9C9DD4C}"/>
              </a:ext>
            </a:extLst>
          </p:cNvPr>
          <p:cNvGrpSpPr/>
          <p:nvPr/>
        </p:nvGrpSpPr>
        <p:grpSpPr>
          <a:xfrm>
            <a:off x="2390067" y="4191780"/>
            <a:ext cx="2696268" cy="1345287"/>
            <a:chOff x="2275214" y="4625082"/>
            <a:chExt cx="2696268" cy="134528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0769BC-511C-AF6C-5E8D-3DD9F58538F7}"/>
                </a:ext>
              </a:extLst>
            </p:cNvPr>
            <p:cNvSpPr txBox="1"/>
            <p:nvPr/>
          </p:nvSpPr>
          <p:spPr>
            <a:xfrm>
              <a:off x="2275214" y="5539482"/>
              <a:ext cx="26962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Leading to early intervention, maximizing the effectiveness of approved therapies</a:t>
              </a:r>
            </a:p>
          </p:txBody>
        </p:sp>
        <p:pic>
          <p:nvPicPr>
            <p:cNvPr id="25" name="Graphic 24" descr="Business Growth outline">
              <a:extLst>
                <a:ext uri="{FF2B5EF4-FFF2-40B4-BE49-F238E27FC236}">
                  <a16:creationId xmlns:a16="http://schemas.microsoft.com/office/drawing/2014/main" id="{189E5CAD-62A9-AE35-C520-77AB058EE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31322" y="4625082"/>
              <a:ext cx="914400" cy="9144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9E5EC1-AB03-2A97-B82D-794A6FCC7BA6}"/>
              </a:ext>
            </a:extLst>
          </p:cNvPr>
          <p:cNvGrpSpPr/>
          <p:nvPr/>
        </p:nvGrpSpPr>
        <p:grpSpPr>
          <a:xfrm>
            <a:off x="7067273" y="4191780"/>
            <a:ext cx="2022062" cy="1345287"/>
            <a:chOff x="6855238" y="4625082"/>
            <a:chExt cx="2022062" cy="134528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AAED74-6BE9-3026-D4F5-449A08B01B69}"/>
                </a:ext>
              </a:extLst>
            </p:cNvPr>
            <p:cNvSpPr txBox="1"/>
            <p:nvPr/>
          </p:nvSpPr>
          <p:spPr>
            <a:xfrm>
              <a:off x="6855238" y="5539482"/>
              <a:ext cx="20220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Reducing the burden on caregivers</a:t>
              </a:r>
            </a:p>
          </p:txBody>
        </p:sp>
        <p:pic>
          <p:nvPicPr>
            <p:cNvPr id="36" name="Graphic 35" descr="Spinning Plates outline">
              <a:extLst>
                <a:ext uri="{FF2B5EF4-FFF2-40B4-BE49-F238E27FC236}">
                  <a16:creationId xmlns:a16="http://schemas.microsoft.com/office/drawing/2014/main" id="{1CD86484-7197-72D5-BC11-C960B4A3B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06366" y="4625082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FADAFB-A38B-A991-C86A-D1531D6BD640}"/>
              </a:ext>
            </a:extLst>
          </p:cNvPr>
          <p:cNvGrpSpPr/>
          <p:nvPr/>
        </p:nvGrpSpPr>
        <p:grpSpPr>
          <a:xfrm>
            <a:off x="9498344" y="2705534"/>
            <a:ext cx="863901" cy="541241"/>
            <a:chOff x="9498209" y="2653641"/>
            <a:chExt cx="863901" cy="541241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1A3D0F2-ABE4-8C5B-6069-2E130FB12D41}"/>
                </a:ext>
              </a:extLst>
            </p:cNvPr>
            <p:cNvSpPr/>
            <p:nvPr/>
          </p:nvSpPr>
          <p:spPr>
            <a:xfrm>
              <a:off x="9498209" y="2653641"/>
              <a:ext cx="863901" cy="541241"/>
            </a:xfrm>
            <a:custGeom>
              <a:avLst/>
              <a:gdLst>
                <a:gd name="connsiteX0" fmla="*/ 138390 w 863901"/>
                <a:gd name="connsiteY0" fmla="*/ 323209 h 541241"/>
                <a:gd name="connsiteX1" fmla="*/ 0 w 863901"/>
                <a:gd name="connsiteY1" fmla="*/ 323209 h 541241"/>
                <a:gd name="connsiteX2" fmla="*/ 0 w 863901"/>
                <a:gd name="connsiteY2" fmla="*/ 284996 h 541241"/>
                <a:gd name="connsiteX3" fmla="*/ 137473 w 863901"/>
                <a:gd name="connsiteY3" fmla="*/ 284996 h 541241"/>
                <a:gd name="connsiteX4" fmla="*/ 237549 w 863901"/>
                <a:gd name="connsiteY4" fmla="*/ 56823 h 541241"/>
                <a:gd name="connsiteX5" fmla="*/ 397257 w 863901"/>
                <a:gd name="connsiteY5" fmla="*/ 95 h 541241"/>
                <a:gd name="connsiteX6" fmla="*/ 639902 w 863901"/>
                <a:gd name="connsiteY6" fmla="*/ 158366 h 541241"/>
                <a:gd name="connsiteX7" fmla="*/ 535869 w 863901"/>
                <a:gd name="connsiteY7" fmla="*/ 158587 h 541241"/>
                <a:gd name="connsiteX8" fmla="*/ 494889 w 863901"/>
                <a:gd name="connsiteY8" fmla="*/ 144777 h 541241"/>
                <a:gd name="connsiteX9" fmla="*/ 322838 w 863901"/>
                <a:gd name="connsiteY9" fmla="*/ 132416 h 541241"/>
                <a:gd name="connsiteX10" fmla="*/ 251452 w 863901"/>
                <a:gd name="connsiteY10" fmla="*/ 284996 h 541241"/>
                <a:gd name="connsiteX11" fmla="*/ 863902 w 863901"/>
                <a:gd name="connsiteY11" fmla="*/ 284996 h 541241"/>
                <a:gd name="connsiteX12" fmla="*/ 863902 w 863901"/>
                <a:gd name="connsiteY12" fmla="*/ 323209 h 541241"/>
                <a:gd name="connsiteX13" fmla="*/ 260858 w 863901"/>
                <a:gd name="connsiteY13" fmla="*/ 323209 h 541241"/>
                <a:gd name="connsiteX14" fmla="*/ 276094 w 863901"/>
                <a:gd name="connsiteY14" fmla="*/ 349217 h 541241"/>
                <a:gd name="connsiteX15" fmla="*/ 512185 w 863901"/>
                <a:gd name="connsiteY15" fmla="*/ 364645 h 541241"/>
                <a:gd name="connsiteX16" fmla="*/ 537136 w 863901"/>
                <a:gd name="connsiteY16" fmla="*/ 353568 h 541241"/>
                <a:gd name="connsiteX17" fmla="*/ 650364 w 863901"/>
                <a:gd name="connsiteY17" fmla="*/ 353798 h 541241"/>
                <a:gd name="connsiteX18" fmla="*/ 650364 w 863901"/>
                <a:gd name="connsiteY18" fmla="*/ 541242 h 541241"/>
                <a:gd name="connsiteX19" fmla="*/ 138390 w 863901"/>
                <a:gd name="connsiteY19" fmla="*/ 541242 h 541241"/>
                <a:gd name="connsiteX20" fmla="*/ 138390 w 863901"/>
                <a:gd name="connsiteY20" fmla="*/ 323209 h 54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63901" h="541241">
                  <a:moveTo>
                    <a:pt x="138390" y="323209"/>
                  </a:moveTo>
                  <a:lnTo>
                    <a:pt x="0" y="323209"/>
                  </a:lnTo>
                  <a:lnTo>
                    <a:pt x="0" y="284996"/>
                  </a:lnTo>
                  <a:lnTo>
                    <a:pt x="137473" y="284996"/>
                  </a:lnTo>
                  <a:cubicBezTo>
                    <a:pt x="134401" y="192146"/>
                    <a:pt x="165091" y="115031"/>
                    <a:pt x="237549" y="56823"/>
                  </a:cubicBezTo>
                  <a:cubicBezTo>
                    <a:pt x="284021" y="19492"/>
                    <a:pt x="337832" y="1895"/>
                    <a:pt x="397257" y="95"/>
                  </a:cubicBezTo>
                  <a:cubicBezTo>
                    <a:pt x="499065" y="-2988"/>
                    <a:pt x="611519" y="69401"/>
                    <a:pt x="639902" y="158366"/>
                  </a:cubicBezTo>
                  <a:cubicBezTo>
                    <a:pt x="604808" y="158366"/>
                    <a:pt x="570326" y="157873"/>
                    <a:pt x="535869" y="158587"/>
                  </a:cubicBezTo>
                  <a:cubicBezTo>
                    <a:pt x="520125" y="158913"/>
                    <a:pt x="507768" y="155505"/>
                    <a:pt x="494889" y="144777"/>
                  </a:cubicBezTo>
                  <a:cubicBezTo>
                    <a:pt x="445893" y="103969"/>
                    <a:pt x="377579" y="99944"/>
                    <a:pt x="322838" y="132416"/>
                  </a:cubicBezTo>
                  <a:cubicBezTo>
                    <a:pt x="270025" y="163746"/>
                    <a:pt x="240499" y="226035"/>
                    <a:pt x="251452" y="284996"/>
                  </a:cubicBezTo>
                  <a:lnTo>
                    <a:pt x="863902" y="284996"/>
                  </a:lnTo>
                  <a:lnTo>
                    <a:pt x="863902" y="323209"/>
                  </a:lnTo>
                  <a:lnTo>
                    <a:pt x="260858" y="323209"/>
                  </a:lnTo>
                  <a:cubicBezTo>
                    <a:pt x="267028" y="333872"/>
                    <a:pt x="270946" y="341922"/>
                    <a:pt x="276094" y="349217"/>
                  </a:cubicBezTo>
                  <a:cubicBezTo>
                    <a:pt x="332575" y="429249"/>
                    <a:pt x="444619" y="436738"/>
                    <a:pt x="512185" y="364645"/>
                  </a:cubicBezTo>
                  <a:cubicBezTo>
                    <a:pt x="519555" y="356782"/>
                    <a:pt x="526473" y="353399"/>
                    <a:pt x="537136" y="353568"/>
                  </a:cubicBezTo>
                  <a:cubicBezTo>
                    <a:pt x="574502" y="354160"/>
                    <a:pt x="611883" y="353798"/>
                    <a:pt x="650364" y="353798"/>
                  </a:cubicBezTo>
                  <a:lnTo>
                    <a:pt x="650364" y="541242"/>
                  </a:lnTo>
                  <a:lnTo>
                    <a:pt x="138390" y="541242"/>
                  </a:lnTo>
                  <a:lnTo>
                    <a:pt x="138390" y="323209"/>
                  </a:lnTo>
                  <a:close/>
                </a:path>
              </a:pathLst>
            </a:custGeom>
            <a:noFill/>
            <a:ln w="1587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1CAB1AA-4163-9158-FD73-6E6E12118A9D}"/>
                </a:ext>
              </a:extLst>
            </p:cNvPr>
            <p:cNvSpPr/>
            <p:nvPr/>
          </p:nvSpPr>
          <p:spPr>
            <a:xfrm>
              <a:off x="9799072" y="2817352"/>
              <a:ext cx="94875" cy="94669"/>
            </a:xfrm>
            <a:custGeom>
              <a:avLst/>
              <a:gdLst>
                <a:gd name="connsiteX0" fmla="*/ 46993 w 94875"/>
                <a:gd name="connsiteY0" fmla="*/ 1 h 94669"/>
                <a:gd name="connsiteX1" fmla="*/ 94873 w 94875"/>
                <a:gd name="connsiteY1" fmla="*/ 46770 h 94669"/>
                <a:gd name="connsiteX2" fmla="*/ 47795 w 94875"/>
                <a:gd name="connsiteY2" fmla="*/ 94669 h 94669"/>
                <a:gd name="connsiteX3" fmla="*/ 2 w 94875"/>
                <a:gd name="connsiteY3" fmla="*/ 47568 h 94669"/>
                <a:gd name="connsiteX4" fmla="*/ 46993 w 94875"/>
                <a:gd name="connsiteY4" fmla="*/ 1 h 94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875" h="94669">
                  <a:moveTo>
                    <a:pt x="46993" y="1"/>
                  </a:moveTo>
                  <a:cubicBezTo>
                    <a:pt x="73611" y="-193"/>
                    <a:pt x="94627" y="20336"/>
                    <a:pt x="94873" y="46770"/>
                  </a:cubicBezTo>
                  <a:cubicBezTo>
                    <a:pt x="95116" y="72819"/>
                    <a:pt x="73809" y="94498"/>
                    <a:pt x="47795" y="94669"/>
                  </a:cubicBezTo>
                  <a:cubicBezTo>
                    <a:pt x="21575" y="94841"/>
                    <a:pt x="241" y="73814"/>
                    <a:pt x="2" y="47568"/>
                  </a:cubicBezTo>
                  <a:cubicBezTo>
                    <a:pt x="-239" y="21105"/>
                    <a:pt x="20418" y="195"/>
                    <a:pt x="46993" y="1"/>
                  </a:cubicBezTo>
                  <a:close/>
                </a:path>
              </a:pathLst>
            </a:custGeom>
            <a:noFill/>
            <a:ln w="1587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CD633F-1E86-846A-D41D-AF2DE49253D0}"/>
                </a:ext>
              </a:extLst>
            </p:cNvPr>
            <p:cNvSpPr/>
            <p:nvPr/>
          </p:nvSpPr>
          <p:spPr>
            <a:xfrm>
              <a:off x="9904271" y="2856732"/>
              <a:ext cx="310197" cy="71711"/>
            </a:xfrm>
            <a:custGeom>
              <a:avLst/>
              <a:gdLst>
                <a:gd name="connsiteX0" fmla="*/ 287683 w 310197"/>
                <a:gd name="connsiteY0" fmla="*/ 71712 h 71711"/>
                <a:gd name="connsiteX1" fmla="*/ 22514 w 310197"/>
                <a:gd name="connsiteY1" fmla="*/ 71712 h 71711"/>
                <a:gd name="connsiteX2" fmla="*/ 0 w 310197"/>
                <a:gd name="connsiteY2" fmla="*/ 49198 h 71711"/>
                <a:gd name="connsiteX3" fmla="*/ 0 w 310197"/>
                <a:gd name="connsiteY3" fmla="*/ 35022 h 71711"/>
                <a:gd name="connsiteX4" fmla="*/ 22514 w 310197"/>
                <a:gd name="connsiteY4" fmla="*/ 12508 h 71711"/>
                <a:gd name="connsiteX5" fmla="*/ 287683 w 310197"/>
                <a:gd name="connsiteY5" fmla="*/ 12508 h 71711"/>
                <a:gd name="connsiteX6" fmla="*/ 310197 w 310197"/>
                <a:gd name="connsiteY6" fmla="*/ 35022 h 71711"/>
                <a:gd name="connsiteX7" fmla="*/ 310197 w 310197"/>
                <a:gd name="connsiteY7" fmla="*/ 49198 h 71711"/>
                <a:gd name="connsiteX8" fmla="*/ 287683 w 310197"/>
                <a:gd name="connsiteY8" fmla="*/ 71712 h 7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0197" h="71711">
                  <a:moveTo>
                    <a:pt x="287683" y="71712"/>
                  </a:moveTo>
                  <a:lnTo>
                    <a:pt x="22514" y="71712"/>
                  </a:lnTo>
                  <a:cubicBezTo>
                    <a:pt x="10080" y="71712"/>
                    <a:pt x="0" y="61633"/>
                    <a:pt x="0" y="49198"/>
                  </a:cubicBezTo>
                  <a:lnTo>
                    <a:pt x="0" y="35022"/>
                  </a:lnTo>
                  <a:cubicBezTo>
                    <a:pt x="0" y="22588"/>
                    <a:pt x="10080" y="12508"/>
                    <a:pt x="22514" y="12508"/>
                  </a:cubicBezTo>
                  <a:cubicBezTo>
                    <a:pt x="110903" y="-4169"/>
                    <a:pt x="199294" y="-4169"/>
                    <a:pt x="287683" y="12508"/>
                  </a:cubicBezTo>
                  <a:cubicBezTo>
                    <a:pt x="300117" y="12508"/>
                    <a:pt x="310197" y="22588"/>
                    <a:pt x="310197" y="35022"/>
                  </a:cubicBezTo>
                  <a:lnTo>
                    <a:pt x="310197" y="49198"/>
                  </a:lnTo>
                  <a:cubicBezTo>
                    <a:pt x="310197" y="61633"/>
                    <a:pt x="300117" y="71712"/>
                    <a:pt x="287683" y="71712"/>
                  </a:cubicBezTo>
                  <a:close/>
                </a:path>
              </a:pathLst>
            </a:custGeom>
            <a:noFill/>
            <a:ln w="15875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5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D1784-AE68-CA45-85C0-E38BC4492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BBM tests have the potential to shape the AD neurodiagnostic landscape</a:t>
            </a:r>
            <a:r>
              <a:rPr lang="en-US" baseline="30000" dirty="0"/>
              <a:t>46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10B86-E643-77A3-3C47-722FEB56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479335-2349-41C2-89BC-F663301FC2E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396A1D-C637-0010-2B7C-B93E574E7E6D}"/>
              </a:ext>
            </a:extLst>
          </p:cNvPr>
          <p:cNvSpPr/>
          <p:nvPr/>
        </p:nvSpPr>
        <p:spPr>
          <a:xfrm>
            <a:off x="815083" y="4445007"/>
            <a:ext cx="10561833" cy="1347313"/>
          </a:xfrm>
          <a:prstGeom prst="rect">
            <a:avLst/>
          </a:prstGeom>
          <a:solidFill>
            <a:schemeClr val="bg1"/>
          </a:solidFill>
          <a:ln w="6350" cap="flat" cmpd="sng" algn="ctr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0000">
                  <a:schemeClr val="accent1"/>
                </a:gs>
              </a:gsLst>
              <a:lin ang="18000000" scaled="0"/>
              <a:tileRect/>
            </a:gradFill>
            <a:prstDash val="solid"/>
            <a:miter lim="800000"/>
          </a:ln>
          <a:effectLst>
            <a:outerShdw blurRad="63500" dist="25400" dir="2700000" algn="tl" rotWithShape="0">
              <a:schemeClr val="tx1">
                <a:lumMod val="40000"/>
                <a:lumOff val="60000"/>
                <a:alpha val="35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>
              <a:solidFill>
                <a:srgbClr val="000000"/>
              </a:solidFill>
              <a:latin typeface="Arial Nova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2FCDE1-C1B9-F8F8-5989-D9F66199BE4E}"/>
              </a:ext>
            </a:extLst>
          </p:cNvPr>
          <p:cNvSpPr/>
          <p:nvPr/>
        </p:nvSpPr>
        <p:spPr>
          <a:xfrm>
            <a:off x="806217" y="2864521"/>
            <a:ext cx="10561833" cy="1347313"/>
          </a:xfrm>
          <a:prstGeom prst="rect">
            <a:avLst/>
          </a:prstGeom>
          <a:solidFill>
            <a:schemeClr val="bg1"/>
          </a:solidFill>
          <a:ln w="6350" cap="flat" cmpd="sng" algn="ctr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0000">
                  <a:schemeClr val="accent1"/>
                </a:gs>
              </a:gsLst>
              <a:lin ang="18000000" scaled="0"/>
              <a:tileRect/>
            </a:gradFill>
            <a:prstDash val="solid"/>
            <a:miter lim="800000"/>
          </a:ln>
          <a:effectLst>
            <a:outerShdw blurRad="63500" dist="25400" dir="2700000" algn="tl" rotWithShape="0">
              <a:schemeClr val="tx1">
                <a:lumMod val="40000"/>
                <a:lumOff val="60000"/>
                <a:alpha val="35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>
              <a:solidFill>
                <a:srgbClr val="000000"/>
              </a:solidFill>
              <a:latin typeface="Arial Nova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9759B7-66A2-FB32-4698-92238229EBAE}"/>
              </a:ext>
            </a:extLst>
          </p:cNvPr>
          <p:cNvSpPr/>
          <p:nvPr/>
        </p:nvSpPr>
        <p:spPr>
          <a:xfrm>
            <a:off x="815083" y="1284035"/>
            <a:ext cx="10561833" cy="1347313"/>
          </a:xfrm>
          <a:prstGeom prst="rect">
            <a:avLst/>
          </a:prstGeom>
          <a:solidFill>
            <a:schemeClr val="bg1"/>
          </a:solidFill>
          <a:ln w="6350" cap="flat" cmpd="sng" algn="ctr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0000">
                  <a:schemeClr val="accent1"/>
                </a:gs>
              </a:gsLst>
              <a:lin ang="18000000" scaled="0"/>
              <a:tileRect/>
            </a:gradFill>
            <a:prstDash val="solid"/>
            <a:miter lim="800000"/>
          </a:ln>
          <a:effectLst>
            <a:outerShdw blurRad="63500" dist="25400" dir="2700000" algn="tl" rotWithShape="0">
              <a:schemeClr val="tx1">
                <a:lumMod val="40000"/>
                <a:lumOff val="60000"/>
                <a:alpha val="35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>
              <a:solidFill>
                <a:srgbClr val="000000"/>
              </a:solidFill>
              <a:latin typeface="Arial Nova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A4412-06D7-7837-48ED-D934E8375544}"/>
              </a:ext>
            </a:extLst>
          </p:cNvPr>
          <p:cNvSpPr txBox="1"/>
          <p:nvPr/>
        </p:nvSpPr>
        <p:spPr>
          <a:xfrm>
            <a:off x="1507215" y="1419082"/>
            <a:ext cx="9147627" cy="107721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When used in combination with clinical and cognitive evaluation, the role of BBM in clinical practice may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assist in diagnosis/prognosis and in monitoring changes related to the disease-modifying treatment</a:t>
            </a:r>
            <a:r>
              <a:rPr kumimoji="0" lang="en-US" sz="1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, supporting the safe and effective use of treatment</a:t>
            </a:r>
            <a:r>
              <a:rPr lang="en-US" sz="1600">
                <a:latin typeface="+mj-lt"/>
              </a:rPr>
              <a:t> in the future, while </a:t>
            </a:r>
            <a:r>
              <a:rPr lang="en-US" sz="1600" b="1">
                <a:solidFill>
                  <a:schemeClr val="accent1"/>
                </a:solidFill>
                <a:latin typeface="+mj-lt"/>
              </a:rPr>
              <a:t>PET/MRI is expected to only be necessary for borderline BBM measures</a:t>
            </a:r>
            <a:endParaRPr lang="en-US" sz="160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8D9B5C-2A71-2D9C-0AB3-5544D461123B}"/>
              </a:ext>
            </a:extLst>
          </p:cNvPr>
          <p:cNvSpPr txBox="1"/>
          <p:nvPr/>
        </p:nvSpPr>
        <p:spPr>
          <a:xfrm>
            <a:off x="1532631" y="3122679"/>
            <a:ext cx="9122211" cy="83099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1600" dirty="0">
                <a:latin typeface="+mj-lt"/>
              </a:rPr>
              <a:t>While BBM tests are not ready to be a stand-alone diagnostic in any clinical setting, </a:t>
            </a:r>
            <a:r>
              <a:rPr lang="en-US" sz="1600" b="1" dirty="0">
                <a:solidFill>
                  <a:schemeClr val="accent1"/>
                </a:solidFill>
                <a:latin typeface="+mj-lt"/>
              </a:rPr>
              <a:t>more research and clinical trials may improve these tests to the point where they can be widely used to screen for AD risk</a:t>
            </a:r>
            <a:endParaRPr 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DA297B-958D-E978-CC90-C13329B7E099}"/>
              </a:ext>
            </a:extLst>
          </p:cNvPr>
          <p:cNvSpPr txBox="1"/>
          <p:nvPr/>
        </p:nvSpPr>
        <p:spPr>
          <a:xfrm>
            <a:off x="1507215" y="4826276"/>
            <a:ext cx="9147627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1600">
                <a:latin typeface="+mj-lt"/>
              </a:rPr>
              <a:t>BBM tests, along with diagnosis dynamics and advances in screening, could change the way AD is detected, </a:t>
            </a:r>
            <a:r>
              <a:rPr lang="en-US" sz="1600" b="1">
                <a:solidFill>
                  <a:schemeClr val="accent1"/>
                </a:solidFill>
                <a:latin typeface="+mj-lt"/>
              </a:rPr>
              <a:t>resulting in earlier detection and improved patient outcomes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5F7096C-0F2C-0F76-23F9-6676EB10CF37}"/>
              </a:ext>
            </a:extLst>
          </p:cNvPr>
          <p:cNvSpPr/>
          <p:nvPr/>
        </p:nvSpPr>
        <p:spPr bwMode="auto">
          <a:xfrm>
            <a:off x="334963" y="1504503"/>
            <a:ext cx="906377" cy="906377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AB49F3B-E18B-91AC-FB68-3142279FE373}"/>
              </a:ext>
            </a:extLst>
          </p:cNvPr>
          <p:cNvSpPr/>
          <p:nvPr/>
        </p:nvSpPr>
        <p:spPr bwMode="auto">
          <a:xfrm>
            <a:off x="334963" y="3084988"/>
            <a:ext cx="906377" cy="906377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065AF5-6D59-BDAE-645B-0B5983A26152}"/>
              </a:ext>
            </a:extLst>
          </p:cNvPr>
          <p:cNvSpPr/>
          <p:nvPr/>
        </p:nvSpPr>
        <p:spPr bwMode="auto">
          <a:xfrm>
            <a:off x="334963" y="4670098"/>
            <a:ext cx="906377" cy="906377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600">
              <a:solidFill>
                <a:srgbClr val="FFFFFF"/>
              </a:solidFill>
              <a:latin typeface="Arial Nova Cond Light" panose="020B0306020202020204" pitchFamily="34" charset="0"/>
            </a:endParaRPr>
          </a:p>
        </p:txBody>
      </p:sp>
      <p:grpSp>
        <p:nvGrpSpPr>
          <p:cNvPr id="20" name="Graphic 4">
            <a:extLst>
              <a:ext uri="{FF2B5EF4-FFF2-40B4-BE49-F238E27FC236}">
                <a16:creationId xmlns:a16="http://schemas.microsoft.com/office/drawing/2014/main" id="{F19A188B-48D1-4589-089E-40C3CA5CABE4}"/>
              </a:ext>
            </a:extLst>
          </p:cNvPr>
          <p:cNvGrpSpPr/>
          <p:nvPr/>
        </p:nvGrpSpPr>
        <p:grpSpPr>
          <a:xfrm>
            <a:off x="494936" y="1645619"/>
            <a:ext cx="507444" cy="571253"/>
            <a:chOff x="6338422" y="2513149"/>
            <a:chExt cx="656964" cy="739574"/>
          </a:xfrm>
          <a:noFill/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42C345B-B430-7F44-FFCD-70B8438D3EE4}"/>
                </a:ext>
              </a:extLst>
            </p:cNvPr>
            <p:cNvSpPr/>
            <p:nvPr/>
          </p:nvSpPr>
          <p:spPr>
            <a:xfrm>
              <a:off x="6338422" y="2513149"/>
              <a:ext cx="656964" cy="739574"/>
            </a:xfrm>
            <a:custGeom>
              <a:avLst/>
              <a:gdLst>
                <a:gd name="connsiteX0" fmla="*/ 652500 w 656964"/>
                <a:gd name="connsiteY0" fmla="*/ 226628 h 739574"/>
                <a:gd name="connsiteX1" fmla="*/ 417991 w 656964"/>
                <a:gd name="connsiteY1" fmla="*/ 3916 h 739574"/>
                <a:gd name="connsiteX2" fmla="*/ 156098 w 656964"/>
                <a:gd name="connsiteY2" fmla="*/ 90335 h 739574"/>
                <a:gd name="connsiteX3" fmla="*/ 83011 w 656964"/>
                <a:gd name="connsiteY3" fmla="*/ 242857 h 739574"/>
                <a:gd name="connsiteX4" fmla="*/ 80750 w 656964"/>
                <a:gd name="connsiteY4" fmla="*/ 275914 h 739574"/>
                <a:gd name="connsiteX5" fmla="*/ 80750 w 656964"/>
                <a:gd name="connsiteY5" fmla="*/ 282713 h 739574"/>
                <a:gd name="connsiteX6" fmla="*/ 5451 w 656964"/>
                <a:gd name="connsiteY6" fmla="*/ 393083 h 739574"/>
                <a:gd name="connsiteX7" fmla="*/ 18592 w 656964"/>
                <a:gd name="connsiteY7" fmla="*/ 433721 h 739574"/>
                <a:gd name="connsiteX8" fmla="*/ 80750 w 656964"/>
                <a:gd name="connsiteY8" fmla="*/ 451628 h 739574"/>
                <a:gd name="connsiteX9" fmla="*/ 80750 w 656964"/>
                <a:gd name="connsiteY9" fmla="*/ 567435 h 739574"/>
                <a:gd name="connsiteX10" fmla="*/ 150062 w 656964"/>
                <a:gd name="connsiteY10" fmla="*/ 636747 h 739574"/>
                <a:gd name="connsiteX11" fmla="*/ 205318 w 656964"/>
                <a:gd name="connsiteY11" fmla="*/ 636747 h 739574"/>
                <a:gd name="connsiteX12" fmla="*/ 257026 w 656964"/>
                <a:gd name="connsiteY12" fmla="*/ 688455 h 739574"/>
                <a:gd name="connsiteX13" fmla="*/ 257026 w 656964"/>
                <a:gd name="connsiteY13" fmla="*/ 739575 h 739574"/>
                <a:gd name="connsiteX14" fmla="*/ 550819 w 656964"/>
                <a:gd name="connsiteY14" fmla="*/ 739575 h 739574"/>
                <a:gd name="connsiteX15" fmla="*/ 550819 w 656964"/>
                <a:gd name="connsiteY15" fmla="*/ 489753 h 739574"/>
                <a:gd name="connsiteX16" fmla="*/ 652500 w 656964"/>
                <a:gd name="connsiteY16" fmla="*/ 226628 h 739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6964" h="739574">
                  <a:moveTo>
                    <a:pt x="652500" y="226628"/>
                  </a:moveTo>
                  <a:cubicBezTo>
                    <a:pt x="631464" y="110275"/>
                    <a:pt x="534764" y="22484"/>
                    <a:pt x="417991" y="3916"/>
                  </a:cubicBezTo>
                  <a:cubicBezTo>
                    <a:pt x="314164" y="-12594"/>
                    <a:pt x="218839" y="24404"/>
                    <a:pt x="156098" y="90335"/>
                  </a:cubicBezTo>
                  <a:cubicBezTo>
                    <a:pt x="113337" y="128981"/>
                    <a:pt x="85909" y="182792"/>
                    <a:pt x="83011" y="242857"/>
                  </a:cubicBezTo>
                  <a:cubicBezTo>
                    <a:pt x="81653" y="253715"/>
                    <a:pt x="80750" y="264705"/>
                    <a:pt x="80750" y="275914"/>
                  </a:cubicBezTo>
                  <a:lnTo>
                    <a:pt x="80750" y="282713"/>
                  </a:lnTo>
                  <a:lnTo>
                    <a:pt x="5451" y="393083"/>
                  </a:lnTo>
                  <a:cubicBezTo>
                    <a:pt x="-5734" y="407472"/>
                    <a:pt x="1101" y="428606"/>
                    <a:pt x="18592" y="433721"/>
                  </a:cubicBezTo>
                  <a:lnTo>
                    <a:pt x="80750" y="451628"/>
                  </a:lnTo>
                  <a:lnTo>
                    <a:pt x="80750" y="567435"/>
                  </a:lnTo>
                  <a:cubicBezTo>
                    <a:pt x="80750" y="605715"/>
                    <a:pt x="111782" y="636747"/>
                    <a:pt x="150062" y="636747"/>
                  </a:cubicBezTo>
                  <a:lnTo>
                    <a:pt x="205318" y="636747"/>
                  </a:lnTo>
                  <a:cubicBezTo>
                    <a:pt x="233877" y="636747"/>
                    <a:pt x="257026" y="659896"/>
                    <a:pt x="257026" y="688455"/>
                  </a:cubicBezTo>
                  <a:lnTo>
                    <a:pt x="257026" y="739575"/>
                  </a:lnTo>
                  <a:lnTo>
                    <a:pt x="550819" y="739575"/>
                  </a:lnTo>
                  <a:lnTo>
                    <a:pt x="550819" y="489753"/>
                  </a:lnTo>
                  <a:cubicBezTo>
                    <a:pt x="627686" y="429693"/>
                    <a:pt x="671635" y="332464"/>
                    <a:pt x="652500" y="226628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CA28C2F-C64C-676C-6A4A-84E07E4EF9ED}"/>
                </a:ext>
              </a:extLst>
            </p:cNvPr>
            <p:cNvSpPr/>
            <p:nvPr/>
          </p:nvSpPr>
          <p:spPr>
            <a:xfrm>
              <a:off x="6551379" y="2621068"/>
              <a:ext cx="323172" cy="323171"/>
            </a:xfrm>
            <a:custGeom>
              <a:avLst/>
              <a:gdLst>
                <a:gd name="connsiteX0" fmla="*/ 323173 w 323172"/>
                <a:gd name="connsiteY0" fmla="*/ 186954 h 323171"/>
                <a:gd name="connsiteX1" fmla="*/ 323173 w 323172"/>
                <a:gd name="connsiteY1" fmla="*/ 136219 h 323171"/>
                <a:gd name="connsiteX2" fmla="*/ 288844 w 323172"/>
                <a:gd name="connsiteY2" fmla="*/ 126181 h 323171"/>
                <a:gd name="connsiteX3" fmla="*/ 276630 w 323172"/>
                <a:gd name="connsiteY3" fmla="*/ 96599 h 323171"/>
                <a:gd name="connsiteX4" fmla="*/ 293785 w 323172"/>
                <a:gd name="connsiteY4" fmla="*/ 65266 h 323171"/>
                <a:gd name="connsiteX5" fmla="*/ 257908 w 323172"/>
                <a:gd name="connsiteY5" fmla="*/ 29388 h 323171"/>
                <a:gd name="connsiteX6" fmla="*/ 226573 w 323172"/>
                <a:gd name="connsiteY6" fmla="*/ 46544 h 323171"/>
                <a:gd name="connsiteX7" fmla="*/ 196993 w 323172"/>
                <a:gd name="connsiteY7" fmla="*/ 34331 h 323171"/>
                <a:gd name="connsiteX8" fmla="*/ 186954 w 323172"/>
                <a:gd name="connsiteY8" fmla="*/ 0 h 323171"/>
                <a:gd name="connsiteX9" fmla="*/ 136216 w 323172"/>
                <a:gd name="connsiteY9" fmla="*/ 0 h 323171"/>
                <a:gd name="connsiteX10" fmla="*/ 126178 w 323172"/>
                <a:gd name="connsiteY10" fmla="*/ 34331 h 323171"/>
                <a:gd name="connsiteX11" fmla="*/ 96599 w 323172"/>
                <a:gd name="connsiteY11" fmla="*/ 46544 h 323171"/>
                <a:gd name="connsiteX12" fmla="*/ 65266 w 323172"/>
                <a:gd name="connsiteY12" fmla="*/ 29388 h 323171"/>
                <a:gd name="connsiteX13" fmla="*/ 29390 w 323172"/>
                <a:gd name="connsiteY13" fmla="*/ 65266 h 323171"/>
                <a:gd name="connsiteX14" fmla="*/ 46544 w 323172"/>
                <a:gd name="connsiteY14" fmla="*/ 96599 h 323171"/>
                <a:gd name="connsiteX15" fmla="*/ 34330 w 323172"/>
                <a:gd name="connsiteY15" fmla="*/ 126180 h 323171"/>
                <a:gd name="connsiteX16" fmla="*/ 0 w 323172"/>
                <a:gd name="connsiteY16" fmla="*/ 136219 h 323171"/>
                <a:gd name="connsiteX17" fmla="*/ 0 w 323172"/>
                <a:gd name="connsiteY17" fmla="*/ 186954 h 323171"/>
                <a:gd name="connsiteX18" fmla="*/ 34328 w 323172"/>
                <a:gd name="connsiteY18" fmla="*/ 196990 h 323171"/>
                <a:gd name="connsiteX19" fmla="*/ 46544 w 323172"/>
                <a:gd name="connsiteY19" fmla="*/ 226575 h 323171"/>
                <a:gd name="connsiteX20" fmla="*/ 29390 w 323172"/>
                <a:gd name="connsiteY20" fmla="*/ 257909 h 323171"/>
                <a:gd name="connsiteX21" fmla="*/ 65266 w 323172"/>
                <a:gd name="connsiteY21" fmla="*/ 293785 h 323171"/>
                <a:gd name="connsiteX22" fmla="*/ 96599 w 323172"/>
                <a:gd name="connsiteY22" fmla="*/ 276630 h 323171"/>
                <a:gd name="connsiteX23" fmla="*/ 126180 w 323172"/>
                <a:gd name="connsiteY23" fmla="*/ 288844 h 323171"/>
                <a:gd name="connsiteX24" fmla="*/ 136216 w 323172"/>
                <a:gd name="connsiteY24" fmla="*/ 323171 h 323171"/>
                <a:gd name="connsiteX25" fmla="*/ 186954 w 323172"/>
                <a:gd name="connsiteY25" fmla="*/ 323171 h 323171"/>
                <a:gd name="connsiteX26" fmla="*/ 196993 w 323172"/>
                <a:gd name="connsiteY26" fmla="*/ 288844 h 323171"/>
                <a:gd name="connsiteX27" fmla="*/ 226573 w 323172"/>
                <a:gd name="connsiteY27" fmla="*/ 276630 h 323171"/>
                <a:gd name="connsiteX28" fmla="*/ 257908 w 323172"/>
                <a:gd name="connsiteY28" fmla="*/ 293785 h 323171"/>
                <a:gd name="connsiteX29" fmla="*/ 293785 w 323172"/>
                <a:gd name="connsiteY29" fmla="*/ 257909 h 323171"/>
                <a:gd name="connsiteX30" fmla="*/ 276630 w 323172"/>
                <a:gd name="connsiteY30" fmla="*/ 226575 h 323171"/>
                <a:gd name="connsiteX31" fmla="*/ 288844 w 323172"/>
                <a:gd name="connsiteY31" fmla="*/ 196990 h 323171"/>
                <a:gd name="connsiteX32" fmla="*/ 323173 w 323172"/>
                <a:gd name="connsiteY32" fmla="*/ 186954 h 323171"/>
                <a:gd name="connsiteX33" fmla="*/ 161586 w 323172"/>
                <a:gd name="connsiteY33" fmla="*/ 220341 h 323171"/>
                <a:gd name="connsiteX34" fmla="*/ 102828 w 323172"/>
                <a:gd name="connsiteY34" fmla="*/ 161583 h 323171"/>
                <a:gd name="connsiteX35" fmla="*/ 161586 w 323172"/>
                <a:gd name="connsiteY35" fmla="*/ 102828 h 323171"/>
                <a:gd name="connsiteX36" fmla="*/ 220345 w 323172"/>
                <a:gd name="connsiteY36" fmla="*/ 161583 h 323171"/>
                <a:gd name="connsiteX37" fmla="*/ 161586 w 323172"/>
                <a:gd name="connsiteY37" fmla="*/ 220341 h 323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23172" h="323171">
                  <a:moveTo>
                    <a:pt x="323173" y="186954"/>
                  </a:moveTo>
                  <a:lnTo>
                    <a:pt x="323173" y="136219"/>
                  </a:lnTo>
                  <a:lnTo>
                    <a:pt x="288844" y="126181"/>
                  </a:lnTo>
                  <a:lnTo>
                    <a:pt x="276630" y="96599"/>
                  </a:lnTo>
                  <a:lnTo>
                    <a:pt x="293785" y="65266"/>
                  </a:lnTo>
                  <a:lnTo>
                    <a:pt x="257908" y="29388"/>
                  </a:lnTo>
                  <a:lnTo>
                    <a:pt x="226573" y="46544"/>
                  </a:lnTo>
                  <a:lnTo>
                    <a:pt x="196993" y="34331"/>
                  </a:lnTo>
                  <a:lnTo>
                    <a:pt x="186954" y="0"/>
                  </a:lnTo>
                  <a:lnTo>
                    <a:pt x="136216" y="0"/>
                  </a:lnTo>
                  <a:lnTo>
                    <a:pt x="126178" y="34331"/>
                  </a:lnTo>
                  <a:lnTo>
                    <a:pt x="96599" y="46544"/>
                  </a:lnTo>
                  <a:lnTo>
                    <a:pt x="65266" y="29388"/>
                  </a:lnTo>
                  <a:lnTo>
                    <a:pt x="29390" y="65266"/>
                  </a:lnTo>
                  <a:lnTo>
                    <a:pt x="46544" y="96599"/>
                  </a:lnTo>
                  <a:lnTo>
                    <a:pt x="34330" y="126180"/>
                  </a:lnTo>
                  <a:lnTo>
                    <a:pt x="0" y="136219"/>
                  </a:lnTo>
                  <a:lnTo>
                    <a:pt x="0" y="186954"/>
                  </a:lnTo>
                  <a:lnTo>
                    <a:pt x="34328" y="196990"/>
                  </a:lnTo>
                  <a:lnTo>
                    <a:pt x="46544" y="226575"/>
                  </a:lnTo>
                  <a:lnTo>
                    <a:pt x="29390" y="257909"/>
                  </a:lnTo>
                  <a:lnTo>
                    <a:pt x="65266" y="293785"/>
                  </a:lnTo>
                  <a:lnTo>
                    <a:pt x="96599" y="276630"/>
                  </a:lnTo>
                  <a:lnTo>
                    <a:pt x="126180" y="288844"/>
                  </a:lnTo>
                  <a:lnTo>
                    <a:pt x="136216" y="323171"/>
                  </a:lnTo>
                  <a:lnTo>
                    <a:pt x="186954" y="323171"/>
                  </a:lnTo>
                  <a:lnTo>
                    <a:pt x="196993" y="288844"/>
                  </a:lnTo>
                  <a:lnTo>
                    <a:pt x="226573" y="276630"/>
                  </a:lnTo>
                  <a:lnTo>
                    <a:pt x="257908" y="293785"/>
                  </a:lnTo>
                  <a:lnTo>
                    <a:pt x="293785" y="257909"/>
                  </a:lnTo>
                  <a:lnTo>
                    <a:pt x="276630" y="226575"/>
                  </a:lnTo>
                  <a:lnTo>
                    <a:pt x="288844" y="196990"/>
                  </a:lnTo>
                  <a:lnTo>
                    <a:pt x="323173" y="186954"/>
                  </a:lnTo>
                  <a:close/>
                  <a:moveTo>
                    <a:pt x="161586" y="220341"/>
                  </a:moveTo>
                  <a:cubicBezTo>
                    <a:pt x="129135" y="220341"/>
                    <a:pt x="102828" y="194036"/>
                    <a:pt x="102828" y="161583"/>
                  </a:cubicBezTo>
                  <a:cubicBezTo>
                    <a:pt x="102828" y="129134"/>
                    <a:pt x="129135" y="102828"/>
                    <a:pt x="161586" y="102828"/>
                  </a:cubicBezTo>
                  <a:cubicBezTo>
                    <a:pt x="194037" y="102828"/>
                    <a:pt x="220345" y="129134"/>
                    <a:pt x="220345" y="161583"/>
                  </a:cubicBezTo>
                  <a:cubicBezTo>
                    <a:pt x="220345" y="194036"/>
                    <a:pt x="194037" y="220341"/>
                    <a:pt x="161586" y="220341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3" name="Graphic 4">
            <a:extLst>
              <a:ext uri="{FF2B5EF4-FFF2-40B4-BE49-F238E27FC236}">
                <a16:creationId xmlns:a16="http://schemas.microsoft.com/office/drawing/2014/main" id="{CC917167-43FF-7A51-C00C-071908FD9C1B}"/>
              </a:ext>
            </a:extLst>
          </p:cNvPr>
          <p:cNvGrpSpPr/>
          <p:nvPr/>
        </p:nvGrpSpPr>
        <p:grpSpPr>
          <a:xfrm>
            <a:off x="493595" y="3255430"/>
            <a:ext cx="569783" cy="531740"/>
            <a:chOff x="6312898" y="1377411"/>
            <a:chExt cx="734483" cy="685449"/>
          </a:xfrm>
          <a:noFill/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DB4CD22-24B1-798B-C084-16215A2201ED}"/>
                </a:ext>
              </a:extLst>
            </p:cNvPr>
            <p:cNvSpPr/>
            <p:nvPr/>
          </p:nvSpPr>
          <p:spPr>
            <a:xfrm>
              <a:off x="6967346" y="1569449"/>
              <a:ext cx="80035" cy="80030"/>
            </a:xfrm>
            <a:custGeom>
              <a:avLst/>
              <a:gdLst>
                <a:gd name="connsiteX0" fmla="*/ 80035 w 80035"/>
                <a:gd name="connsiteY0" fmla="*/ 40015 h 80030"/>
                <a:gd name="connsiteX1" fmla="*/ 40016 w 80035"/>
                <a:gd name="connsiteY1" fmla="*/ 0 h 80030"/>
                <a:gd name="connsiteX2" fmla="*/ 0 w 80035"/>
                <a:gd name="connsiteY2" fmla="*/ 40015 h 80030"/>
                <a:gd name="connsiteX3" fmla="*/ 40016 w 80035"/>
                <a:gd name="connsiteY3" fmla="*/ 80031 h 80030"/>
                <a:gd name="connsiteX4" fmla="*/ 80035 w 80035"/>
                <a:gd name="connsiteY4" fmla="*/ 40015 h 8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5" h="80030">
                  <a:moveTo>
                    <a:pt x="80035" y="40015"/>
                  </a:moveTo>
                  <a:cubicBezTo>
                    <a:pt x="80035" y="17916"/>
                    <a:pt x="62114" y="0"/>
                    <a:pt x="40016" y="0"/>
                  </a:cubicBezTo>
                  <a:cubicBezTo>
                    <a:pt x="17917" y="0"/>
                    <a:pt x="0" y="17916"/>
                    <a:pt x="0" y="40015"/>
                  </a:cubicBezTo>
                  <a:cubicBezTo>
                    <a:pt x="0" y="62115"/>
                    <a:pt x="17917" y="80031"/>
                    <a:pt x="40016" y="80031"/>
                  </a:cubicBezTo>
                  <a:cubicBezTo>
                    <a:pt x="62114" y="80031"/>
                    <a:pt x="80035" y="62115"/>
                    <a:pt x="80035" y="40015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90F4975-73BD-9D10-B51C-DB1D59E45BA6}"/>
                </a:ext>
              </a:extLst>
            </p:cNvPr>
            <p:cNvSpPr/>
            <p:nvPr/>
          </p:nvSpPr>
          <p:spPr>
            <a:xfrm>
              <a:off x="6472441" y="1567261"/>
              <a:ext cx="80035" cy="80032"/>
            </a:xfrm>
            <a:custGeom>
              <a:avLst/>
              <a:gdLst>
                <a:gd name="connsiteX0" fmla="*/ 80035 w 80035"/>
                <a:gd name="connsiteY0" fmla="*/ 40015 h 80032"/>
                <a:gd name="connsiteX1" fmla="*/ 40016 w 80035"/>
                <a:gd name="connsiteY1" fmla="*/ 0 h 80032"/>
                <a:gd name="connsiteX2" fmla="*/ 0 w 80035"/>
                <a:gd name="connsiteY2" fmla="*/ 40015 h 80032"/>
                <a:gd name="connsiteX3" fmla="*/ 40016 w 80035"/>
                <a:gd name="connsiteY3" fmla="*/ 80032 h 80032"/>
                <a:gd name="connsiteX4" fmla="*/ 80035 w 80035"/>
                <a:gd name="connsiteY4" fmla="*/ 40015 h 8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5" h="80032">
                  <a:moveTo>
                    <a:pt x="80035" y="40015"/>
                  </a:moveTo>
                  <a:cubicBezTo>
                    <a:pt x="80035" y="17916"/>
                    <a:pt x="62114" y="0"/>
                    <a:pt x="40016" y="0"/>
                  </a:cubicBezTo>
                  <a:cubicBezTo>
                    <a:pt x="17917" y="0"/>
                    <a:pt x="0" y="17916"/>
                    <a:pt x="0" y="40015"/>
                  </a:cubicBezTo>
                  <a:cubicBezTo>
                    <a:pt x="0" y="62117"/>
                    <a:pt x="17917" y="80032"/>
                    <a:pt x="40016" y="80032"/>
                  </a:cubicBezTo>
                  <a:cubicBezTo>
                    <a:pt x="62114" y="80032"/>
                    <a:pt x="80035" y="62117"/>
                    <a:pt x="80035" y="40015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8545ADA-ECCE-1AF3-2A52-48C028AC8873}"/>
                </a:ext>
              </a:extLst>
            </p:cNvPr>
            <p:cNvSpPr/>
            <p:nvPr/>
          </p:nvSpPr>
          <p:spPr>
            <a:xfrm>
              <a:off x="6499138" y="1377411"/>
              <a:ext cx="366075" cy="683683"/>
            </a:xfrm>
            <a:custGeom>
              <a:avLst/>
              <a:gdLst>
                <a:gd name="connsiteX0" fmla="*/ 4185 w 366075"/>
                <a:gd name="connsiteY0" fmla="*/ 268816 h 683683"/>
                <a:gd name="connsiteX1" fmla="*/ 0 w 366075"/>
                <a:gd name="connsiteY1" fmla="*/ 341842 h 683683"/>
                <a:gd name="connsiteX2" fmla="*/ 183038 w 366075"/>
                <a:gd name="connsiteY2" fmla="*/ 683683 h 683683"/>
                <a:gd name="connsiteX3" fmla="*/ 366075 w 366075"/>
                <a:gd name="connsiteY3" fmla="*/ 341842 h 683683"/>
                <a:gd name="connsiteX4" fmla="*/ 183038 w 366075"/>
                <a:gd name="connsiteY4" fmla="*/ 0 h 683683"/>
                <a:gd name="connsiteX5" fmla="*/ 18934 w 366075"/>
                <a:gd name="connsiteY5" fmla="*/ 190256 h 68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075" h="683683">
                  <a:moveTo>
                    <a:pt x="4185" y="268816"/>
                  </a:moveTo>
                  <a:cubicBezTo>
                    <a:pt x="1444" y="292348"/>
                    <a:pt x="0" y="316780"/>
                    <a:pt x="0" y="341842"/>
                  </a:cubicBezTo>
                  <a:cubicBezTo>
                    <a:pt x="0" y="530639"/>
                    <a:pt x="81933" y="683683"/>
                    <a:pt x="183038" y="683683"/>
                  </a:cubicBezTo>
                  <a:cubicBezTo>
                    <a:pt x="284129" y="683683"/>
                    <a:pt x="366075" y="530639"/>
                    <a:pt x="366075" y="341842"/>
                  </a:cubicBezTo>
                  <a:cubicBezTo>
                    <a:pt x="366075" y="153044"/>
                    <a:pt x="284128" y="0"/>
                    <a:pt x="183038" y="0"/>
                  </a:cubicBezTo>
                  <a:cubicBezTo>
                    <a:pt x="111085" y="0"/>
                    <a:pt x="48842" y="77510"/>
                    <a:pt x="18934" y="190256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40875BE-54E8-DC21-5009-5A99212C6E91}"/>
                </a:ext>
              </a:extLst>
            </p:cNvPr>
            <p:cNvSpPr/>
            <p:nvPr/>
          </p:nvSpPr>
          <p:spPr>
            <a:xfrm>
              <a:off x="6340331" y="1377411"/>
              <a:ext cx="650844" cy="414035"/>
            </a:xfrm>
            <a:custGeom>
              <a:avLst/>
              <a:gdLst>
                <a:gd name="connsiteX0" fmla="*/ 650845 w 650844"/>
                <a:gd name="connsiteY0" fmla="*/ 195455 h 414035"/>
                <a:gd name="connsiteX1" fmla="*/ 341843 w 650844"/>
                <a:gd name="connsiteY1" fmla="*/ 0 h 414035"/>
                <a:gd name="connsiteX2" fmla="*/ 0 w 650844"/>
                <a:gd name="connsiteY2" fmla="*/ 341842 h 414035"/>
                <a:gd name="connsiteX3" fmla="*/ 7636 w 650844"/>
                <a:gd name="connsiteY3" fmla="*/ 414035 h 414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0844" h="414035">
                  <a:moveTo>
                    <a:pt x="650845" y="195455"/>
                  </a:moveTo>
                  <a:cubicBezTo>
                    <a:pt x="596005" y="79898"/>
                    <a:pt x="478256" y="0"/>
                    <a:pt x="341843" y="0"/>
                  </a:cubicBezTo>
                  <a:cubicBezTo>
                    <a:pt x="153015" y="0"/>
                    <a:pt x="0" y="153043"/>
                    <a:pt x="0" y="341842"/>
                  </a:cubicBezTo>
                  <a:cubicBezTo>
                    <a:pt x="0" y="366610"/>
                    <a:pt x="2635" y="390763"/>
                    <a:pt x="7636" y="414035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DC8FF7F-B72B-B4E5-A027-63C89DC603E1}"/>
                </a:ext>
              </a:extLst>
            </p:cNvPr>
            <p:cNvSpPr/>
            <p:nvPr/>
          </p:nvSpPr>
          <p:spPr>
            <a:xfrm>
              <a:off x="6312898" y="1791206"/>
              <a:ext cx="80035" cy="80032"/>
            </a:xfrm>
            <a:custGeom>
              <a:avLst/>
              <a:gdLst>
                <a:gd name="connsiteX0" fmla="*/ 80035 w 80035"/>
                <a:gd name="connsiteY0" fmla="*/ 40015 h 80032"/>
                <a:gd name="connsiteX1" fmla="*/ 40016 w 80035"/>
                <a:gd name="connsiteY1" fmla="*/ 0 h 80032"/>
                <a:gd name="connsiteX2" fmla="*/ 0 w 80035"/>
                <a:gd name="connsiteY2" fmla="*/ 40015 h 80032"/>
                <a:gd name="connsiteX3" fmla="*/ 40016 w 80035"/>
                <a:gd name="connsiteY3" fmla="*/ 80032 h 80032"/>
                <a:gd name="connsiteX4" fmla="*/ 80035 w 80035"/>
                <a:gd name="connsiteY4" fmla="*/ 40015 h 80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5" h="80032">
                  <a:moveTo>
                    <a:pt x="80035" y="40015"/>
                  </a:moveTo>
                  <a:cubicBezTo>
                    <a:pt x="80035" y="17915"/>
                    <a:pt x="62114" y="0"/>
                    <a:pt x="40016" y="0"/>
                  </a:cubicBezTo>
                  <a:cubicBezTo>
                    <a:pt x="17917" y="0"/>
                    <a:pt x="0" y="17915"/>
                    <a:pt x="0" y="40015"/>
                  </a:cubicBezTo>
                  <a:cubicBezTo>
                    <a:pt x="0" y="62117"/>
                    <a:pt x="17917" y="80032"/>
                    <a:pt x="40016" y="80032"/>
                  </a:cubicBezTo>
                  <a:cubicBezTo>
                    <a:pt x="62114" y="80032"/>
                    <a:pt x="80035" y="62117"/>
                    <a:pt x="80035" y="40015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C71081E-98A6-43FA-6FE4-8A8D3971C597}"/>
                </a:ext>
              </a:extLst>
            </p:cNvPr>
            <p:cNvSpPr/>
            <p:nvPr/>
          </p:nvSpPr>
          <p:spPr>
            <a:xfrm>
              <a:off x="6610138" y="1605295"/>
              <a:ext cx="352552" cy="2185"/>
            </a:xfrm>
            <a:custGeom>
              <a:avLst/>
              <a:gdLst>
                <a:gd name="connsiteX0" fmla="*/ 0 w 352552"/>
                <a:gd name="connsiteY0" fmla="*/ 2186 h 2185"/>
                <a:gd name="connsiteX1" fmla="*/ 352552 w 352552"/>
                <a:gd name="connsiteY1" fmla="*/ 0 h 2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2552" h="2185">
                  <a:moveTo>
                    <a:pt x="0" y="2186"/>
                  </a:moveTo>
                  <a:lnTo>
                    <a:pt x="352552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711C6F8-C216-AB6A-3E83-2CEE9762A0DF}"/>
                </a:ext>
              </a:extLst>
            </p:cNvPr>
            <p:cNvSpPr/>
            <p:nvPr/>
          </p:nvSpPr>
          <p:spPr>
            <a:xfrm>
              <a:off x="6357891" y="1607278"/>
              <a:ext cx="114550" cy="2185"/>
            </a:xfrm>
            <a:custGeom>
              <a:avLst/>
              <a:gdLst>
                <a:gd name="connsiteX0" fmla="*/ 0 w 114550"/>
                <a:gd name="connsiteY0" fmla="*/ 2186 h 2185"/>
                <a:gd name="connsiteX1" fmla="*/ 114550 w 114550"/>
                <a:gd name="connsiteY1" fmla="*/ 0 h 2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550" h="2185">
                  <a:moveTo>
                    <a:pt x="0" y="2186"/>
                  </a:moveTo>
                  <a:lnTo>
                    <a:pt x="114550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C6C13EE-05D2-D295-67FD-95321B00389D}"/>
                </a:ext>
              </a:extLst>
            </p:cNvPr>
            <p:cNvSpPr/>
            <p:nvPr/>
          </p:nvSpPr>
          <p:spPr>
            <a:xfrm>
              <a:off x="6683586" y="1387136"/>
              <a:ext cx="2185" cy="396621"/>
            </a:xfrm>
            <a:custGeom>
              <a:avLst/>
              <a:gdLst>
                <a:gd name="connsiteX0" fmla="*/ 0 w 2185"/>
                <a:gd name="connsiteY0" fmla="*/ 0 h 396621"/>
                <a:gd name="connsiteX1" fmla="*/ 2186 w 2185"/>
                <a:gd name="connsiteY1" fmla="*/ 396621 h 396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85" h="396621">
                  <a:moveTo>
                    <a:pt x="0" y="0"/>
                  </a:moveTo>
                  <a:lnTo>
                    <a:pt x="2186" y="396621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7F47E9-1E0C-9975-C8C2-B1A13A3A7737}"/>
                </a:ext>
              </a:extLst>
            </p:cNvPr>
            <p:cNvSpPr/>
            <p:nvPr/>
          </p:nvSpPr>
          <p:spPr>
            <a:xfrm>
              <a:off x="6640980" y="1791200"/>
              <a:ext cx="80032" cy="80030"/>
            </a:xfrm>
            <a:custGeom>
              <a:avLst/>
              <a:gdLst>
                <a:gd name="connsiteX0" fmla="*/ 80032 w 80032"/>
                <a:gd name="connsiteY0" fmla="*/ 40015 h 80030"/>
                <a:gd name="connsiteX1" fmla="*/ 40013 w 80032"/>
                <a:gd name="connsiteY1" fmla="*/ 0 h 80030"/>
                <a:gd name="connsiteX2" fmla="*/ 0 w 80032"/>
                <a:gd name="connsiteY2" fmla="*/ 40015 h 80030"/>
                <a:gd name="connsiteX3" fmla="*/ 40013 w 80032"/>
                <a:gd name="connsiteY3" fmla="*/ 80031 h 80030"/>
                <a:gd name="connsiteX4" fmla="*/ 80032 w 80032"/>
                <a:gd name="connsiteY4" fmla="*/ 40015 h 8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32" h="80030">
                  <a:moveTo>
                    <a:pt x="80032" y="40015"/>
                  </a:moveTo>
                  <a:cubicBezTo>
                    <a:pt x="80032" y="17916"/>
                    <a:pt x="62111" y="0"/>
                    <a:pt x="40013" y="0"/>
                  </a:cubicBezTo>
                  <a:cubicBezTo>
                    <a:pt x="17916" y="0"/>
                    <a:pt x="0" y="17916"/>
                    <a:pt x="0" y="40015"/>
                  </a:cubicBezTo>
                  <a:cubicBezTo>
                    <a:pt x="0" y="62115"/>
                    <a:pt x="17916" y="80031"/>
                    <a:pt x="40013" y="80031"/>
                  </a:cubicBezTo>
                  <a:cubicBezTo>
                    <a:pt x="62111" y="80031"/>
                    <a:pt x="80032" y="62115"/>
                    <a:pt x="80032" y="40015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50897FE-77FB-826F-B425-4A4F698641D6}"/>
                </a:ext>
              </a:extLst>
            </p:cNvPr>
            <p:cNvSpPr/>
            <p:nvPr/>
          </p:nvSpPr>
          <p:spPr>
            <a:xfrm>
              <a:off x="6683586" y="1871895"/>
              <a:ext cx="2185" cy="190965"/>
            </a:xfrm>
            <a:custGeom>
              <a:avLst/>
              <a:gdLst>
                <a:gd name="connsiteX0" fmla="*/ 0 w 2185"/>
                <a:gd name="connsiteY0" fmla="*/ 0 h 190965"/>
                <a:gd name="connsiteX1" fmla="*/ 2186 w 2185"/>
                <a:gd name="connsiteY1" fmla="*/ 190966 h 19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85" h="190965">
                  <a:moveTo>
                    <a:pt x="0" y="0"/>
                  </a:moveTo>
                  <a:lnTo>
                    <a:pt x="2186" y="190966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B6F167D-8F36-306F-8948-B77C6D9AAF8E}"/>
                </a:ext>
              </a:extLst>
            </p:cNvPr>
            <p:cNvSpPr/>
            <p:nvPr/>
          </p:nvSpPr>
          <p:spPr>
            <a:xfrm>
              <a:off x="6404483" y="1827820"/>
              <a:ext cx="235034" cy="5"/>
            </a:xfrm>
            <a:custGeom>
              <a:avLst/>
              <a:gdLst>
                <a:gd name="connsiteX0" fmla="*/ 0 w 235034"/>
                <a:gd name="connsiteY0" fmla="*/ 6 h 5"/>
                <a:gd name="connsiteX1" fmla="*/ 235035 w 235034"/>
                <a:gd name="connsiteY1" fmla="*/ 0 h 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034" h="5">
                  <a:moveTo>
                    <a:pt x="0" y="6"/>
                  </a:moveTo>
                  <a:lnTo>
                    <a:pt x="235035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B2CB50E-72E6-599E-15AA-D33606B78B36}"/>
                </a:ext>
              </a:extLst>
            </p:cNvPr>
            <p:cNvSpPr/>
            <p:nvPr/>
          </p:nvSpPr>
          <p:spPr>
            <a:xfrm>
              <a:off x="6786414" y="1827820"/>
              <a:ext cx="220345" cy="5"/>
            </a:xfrm>
            <a:custGeom>
              <a:avLst/>
              <a:gdLst>
                <a:gd name="connsiteX0" fmla="*/ 0 w 220345"/>
                <a:gd name="connsiteY0" fmla="*/ 6 h 5"/>
                <a:gd name="connsiteX1" fmla="*/ 220345 w 220345"/>
                <a:gd name="connsiteY1" fmla="*/ 0 h 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0345" h="5">
                  <a:moveTo>
                    <a:pt x="0" y="6"/>
                  </a:moveTo>
                  <a:lnTo>
                    <a:pt x="220345" y="0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0C9D23-BF6E-5745-E335-0C3A1DC14768}"/>
                </a:ext>
              </a:extLst>
            </p:cNvPr>
            <p:cNvSpPr/>
            <p:nvPr/>
          </p:nvSpPr>
          <p:spPr>
            <a:xfrm>
              <a:off x="6373202" y="1648386"/>
              <a:ext cx="650813" cy="412709"/>
            </a:xfrm>
            <a:custGeom>
              <a:avLst/>
              <a:gdLst>
                <a:gd name="connsiteX0" fmla="*/ 0 w 650813"/>
                <a:gd name="connsiteY0" fmla="*/ 217329 h 412709"/>
                <a:gd name="connsiteX1" fmla="*/ 308972 w 650813"/>
                <a:gd name="connsiteY1" fmla="*/ 412709 h 412709"/>
                <a:gd name="connsiteX2" fmla="*/ 650814 w 650813"/>
                <a:gd name="connsiteY2" fmla="*/ 70867 h 412709"/>
                <a:gd name="connsiteX3" fmla="*/ 643459 w 650813"/>
                <a:gd name="connsiteY3" fmla="*/ 0 h 41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0813" h="412709">
                  <a:moveTo>
                    <a:pt x="0" y="217329"/>
                  </a:moveTo>
                  <a:cubicBezTo>
                    <a:pt x="54848" y="332844"/>
                    <a:pt x="172568" y="412709"/>
                    <a:pt x="308972" y="412709"/>
                  </a:cubicBezTo>
                  <a:cubicBezTo>
                    <a:pt x="497771" y="412709"/>
                    <a:pt x="650814" y="259663"/>
                    <a:pt x="650814" y="70867"/>
                  </a:cubicBezTo>
                  <a:cubicBezTo>
                    <a:pt x="650814" y="46569"/>
                    <a:pt x="648278" y="22864"/>
                    <a:pt x="643459" y="0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aphic 4">
            <a:extLst>
              <a:ext uri="{FF2B5EF4-FFF2-40B4-BE49-F238E27FC236}">
                <a16:creationId xmlns:a16="http://schemas.microsoft.com/office/drawing/2014/main" id="{0A74A121-8952-8723-C342-121502BB1FB9}"/>
              </a:ext>
            </a:extLst>
          </p:cNvPr>
          <p:cNvGrpSpPr/>
          <p:nvPr/>
        </p:nvGrpSpPr>
        <p:grpSpPr>
          <a:xfrm>
            <a:off x="555679" y="4780571"/>
            <a:ext cx="515243" cy="613383"/>
            <a:chOff x="5815802" y="5278301"/>
            <a:chExt cx="588414" cy="700493"/>
          </a:xfrm>
          <a:noFill/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CD782F0-6449-B5C4-5358-71FC9D8FBA06}"/>
                </a:ext>
              </a:extLst>
            </p:cNvPr>
            <p:cNvSpPr/>
            <p:nvPr/>
          </p:nvSpPr>
          <p:spPr>
            <a:xfrm>
              <a:off x="5885852" y="5278301"/>
              <a:ext cx="140098" cy="140098"/>
            </a:xfrm>
            <a:custGeom>
              <a:avLst/>
              <a:gdLst>
                <a:gd name="connsiteX0" fmla="*/ 140099 w 140098"/>
                <a:gd name="connsiteY0" fmla="*/ 70049 h 140098"/>
                <a:gd name="connsiteX1" fmla="*/ 70049 w 140098"/>
                <a:gd name="connsiteY1" fmla="*/ 140099 h 140098"/>
                <a:gd name="connsiteX2" fmla="*/ 0 w 140098"/>
                <a:gd name="connsiteY2" fmla="*/ 70049 h 140098"/>
                <a:gd name="connsiteX3" fmla="*/ 70049 w 140098"/>
                <a:gd name="connsiteY3" fmla="*/ 0 h 140098"/>
                <a:gd name="connsiteX4" fmla="*/ 140099 w 140098"/>
                <a:gd name="connsiteY4" fmla="*/ 70049 h 140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098" h="140098">
                  <a:moveTo>
                    <a:pt x="140099" y="70049"/>
                  </a:moveTo>
                  <a:cubicBezTo>
                    <a:pt x="140099" y="108736"/>
                    <a:pt x="108737" y="140099"/>
                    <a:pt x="70049" y="140099"/>
                  </a:cubicBezTo>
                  <a:cubicBezTo>
                    <a:pt x="31362" y="140099"/>
                    <a:pt x="0" y="108736"/>
                    <a:pt x="0" y="70049"/>
                  </a:cubicBezTo>
                  <a:cubicBezTo>
                    <a:pt x="0" y="31362"/>
                    <a:pt x="31362" y="0"/>
                    <a:pt x="70049" y="0"/>
                  </a:cubicBezTo>
                  <a:cubicBezTo>
                    <a:pt x="108737" y="0"/>
                    <a:pt x="140099" y="31362"/>
                    <a:pt x="140099" y="70049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4A3D3E9-93CF-86BC-2366-9F805CF16230}"/>
                </a:ext>
              </a:extLst>
            </p:cNvPr>
            <p:cNvSpPr/>
            <p:nvPr/>
          </p:nvSpPr>
          <p:spPr>
            <a:xfrm>
              <a:off x="5871842" y="5558499"/>
              <a:ext cx="168118" cy="420295"/>
            </a:xfrm>
            <a:custGeom>
              <a:avLst/>
              <a:gdLst>
                <a:gd name="connsiteX0" fmla="*/ 168118 w 168118"/>
                <a:gd name="connsiteY0" fmla="*/ 322227 h 420295"/>
                <a:gd name="connsiteX1" fmla="*/ 168118 w 168118"/>
                <a:gd name="connsiteY1" fmla="*/ 406286 h 420295"/>
                <a:gd name="connsiteX2" fmla="*/ 154109 w 168118"/>
                <a:gd name="connsiteY2" fmla="*/ 420296 h 420295"/>
                <a:gd name="connsiteX3" fmla="*/ 14010 w 168118"/>
                <a:gd name="connsiteY3" fmla="*/ 420296 h 420295"/>
                <a:gd name="connsiteX4" fmla="*/ 0 w 168118"/>
                <a:gd name="connsiteY4" fmla="*/ 406286 h 420295"/>
                <a:gd name="connsiteX5" fmla="*/ 0 w 168118"/>
                <a:gd name="connsiteY5" fmla="*/ 0 h 420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118" h="420295">
                  <a:moveTo>
                    <a:pt x="168118" y="322227"/>
                  </a:moveTo>
                  <a:lnTo>
                    <a:pt x="168118" y="406286"/>
                  </a:lnTo>
                  <a:cubicBezTo>
                    <a:pt x="168118" y="414024"/>
                    <a:pt x="161846" y="420296"/>
                    <a:pt x="154109" y="420296"/>
                  </a:cubicBezTo>
                  <a:lnTo>
                    <a:pt x="14010" y="420296"/>
                  </a:lnTo>
                  <a:cubicBezTo>
                    <a:pt x="6272" y="420296"/>
                    <a:pt x="0" y="414024"/>
                    <a:pt x="0" y="406286"/>
                  </a:cubicBezTo>
                  <a:lnTo>
                    <a:pt x="0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6EC321D-16BD-7A78-5A7C-1F748994DC09}"/>
                </a:ext>
              </a:extLst>
            </p:cNvPr>
            <p:cNvSpPr/>
            <p:nvPr/>
          </p:nvSpPr>
          <p:spPr>
            <a:xfrm>
              <a:off x="5955901" y="5740627"/>
              <a:ext cx="14009" cy="238167"/>
            </a:xfrm>
            <a:custGeom>
              <a:avLst/>
              <a:gdLst>
                <a:gd name="connsiteX0" fmla="*/ 0 w 14009"/>
                <a:gd name="connsiteY0" fmla="*/ 0 h 238167"/>
                <a:gd name="connsiteX1" fmla="*/ 0 w 14009"/>
                <a:gd name="connsiteY1" fmla="*/ 238168 h 2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09" h="238167">
                  <a:moveTo>
                    <a:pt x="0" y="0"/>
                  </a:moveTo>
                  <a:lnTo>
                    <a:pt x="0" y="238168"/>
                  </a:lnTo>
                </a:path>
              </a:pathLst>
            </a:custGeom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8FBCEB2-1FCB-A710-130F-33B33EB4D860}"/>
                </a:ext>
              </a:extLst>
            </p:cNvPr>
            <p:cNvSpPr/>
            <p:nvPr/>
          </p:nvSpPr>
          <p:spPr>
            <a:xfrm>
              <a:off x="6039960" y="5502459"/>
              <a:ext cx="364256" cy="448315"/>
            </a:xfrm>
            <a:custGeom>
              <a:avLst/>
              <a:gdLst>
                <a:gd name="connsiteX0" fmla="*/ 182128 w 364256"/>
                <a:gd name="connsiteY0" fmla="*/ 448316 h 448315"/>
                <a:gd name="connsiteX1" fmla="*/ 0 w 364256"/>
                <a:gd name="connsiteY1" fmla="*/ 224158 h 448315"/>
                <a:gd name="connsiteX2" fmla="*/ 0 w 364256"/>
                <a:gd name="connsiteY2" fmla="*/ 56039 h 448315"/>
                <a:gd name="connsiteX3" fmla="*/ 182128 w 364256"/>
                <a:gd name="connsiteY3" fmla="*/ 0 h 448315"/>
                <a:gd name="connsiteX4" fmla="*/ 364257 w 364256"/>
                <a:gd name="connsiteY4" fmla="*/ 56039 h 448315"/>
                <a:gd name="connsiteX5" fmla="*/ 364257 w 364256"/>
                <a:gd name="connsiteY5" fmla="*/ 224158 h 448315"/>
                <a:gd name="connsiteX6" fmla="*/ 182128 w 364256"/>
                <a:gd name="connsiteY6" fmla="*/ 448316 h 448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256" h="448315">
                  <a:moveTo>
                    <a:pt x="182128" y="448316"/>
                  </a:moveTo>
                  <a:cubicBezTo>
                    <a:pt x="182128" y="448316"/>
                    <a:pt x="0" y="378895"/>
                    <a:pt x="0" y="224158"/>
                  </a:cubicBezTo>
                  <a:lnTo>
                    <a:pt x="0" y="56039"/>
                  </a:lnTo>
                  <a:cubicBezTo>
                    <a:pt x="0" y="56039"/>
                    <a:pt x="81511" y="0"/>
                    <a:pt x="182128" y="0"/>
                  </a:cubicBezTo>
                  <a:cubicBezTo>
                    <a:pt x="282746" y="0"/>
                    <a:pt x="364257" y="56039"/>
                    <a:pt x="364257" y="56039"/>
                  </a:cubicBezTo>
                  <a:lnTo>
                    <a:pt x="364257" y="224158"/>
                  </a:lnTo>
                  <a:cubicBezTo>
                    <a:pt x="364257" y="378895"/>
                    <a:pt x="182128" y="448316"/>
                    <a:pt x="182128" y="44831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277E372-305D-A37A-F50D-B0F333E2C587}"/>
                </a:ext>
              </a:extLst>
            </p:cNvPr>
            <p:cNvSpPr/>
            <p:nvPr/>
          </p:nvSpPr>
          <p:spPr>
            <a:xfrm>
              <a:off x="6138029" y="5670578"/>
              <a:ext cx="168118" cy="112078"/>
            </a:xfrm>
            <a:custGeom>
              <a:avLst/>
              <a:gdLst>
                <a:gd name="connsiteX0" fmla="*/ 168118 w 168118"/>
                <a:gd name="connsiteY0" fmla="*/ 0 h 112078"/>
                <a:gd name="connsiteX1" fmla="*/ 112093 w 168118"/>
                <a:gd name="connsiteY1" fmla="*/ 56039 h 112078"/>
                <a:gd name="connsiteX2" fmla="*/ 56025 w 168118"/>
                <a:gd name="connsiteY2" fmla="*/ 112079 h 112078"/>
                <a:gd name="connsiteX3" fmla="*/ 0 w 168118"/>
                <a:gd name="connsiteY3" fmla="*/ 56039 h 11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118" h="112078">
                  <a:moveTo>
                    <a:pt x="168118" y="0"/>
                  </a:moveTo>
                  <a:lnTo>
                    <a:pt x="112093" y="56039"/>
                  </a:lnTo>
                  <a:lnTo>
                    <a:pt x="56025" y="112079"/>
                  </a:lnTo>
                  <a:lnTo>
                    <a:pt x="0" y="5603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9FA74F7-42AF-5437-D993-C975B2F75590}"/>
                </a:ext>
              </a:extLst>
            </p:cNvPr>
            <p:cNvSpPr/>
            <p:nvPr/>
          </p:nvSpPr>
          <p:spPr>
            <a:xfrm>
              <a:off x="5815802" y="5446420"/>
              <a:ext cx="265762" cy="294207"/>
            </a:xfrm>
            <a:custGeom>
              <a:avLst/>
              <a:gdLst>
                <a:gd name="connsiteX0" fmla="*/ 265763 w 265762"/>
                <a:gd name="connsiteY0" fmla="*/ 28467 h 294207"/>
                <a:gd name="connsiteX1" fmla="*/ 244969 w 265762"/>
                <a:gd name="connsiteY1" fmla="*/ 13929 h 294207"/>
                <a:gd name="connsiteX2" fmla="*/ 210148 w 265762"/>
                <a:gd name="connsiteY2" fmla="*/ 0 h 294207"/>
                <a:gd name="connsiteX3" fmla="*/ 140099 w 265762"/>
                <a:gd name="connsiteY3" fmla="*/ 70049 h 294207"/>
                <a:gd name="connsiteX4" fmla="*/ 70049 w 265762"/>
                <a:gd name="connsiteY4" fmla="*/ 0 h 294207"/>
                <a:gd name="connsiteX5" fmla="*/ 35228 w 265762"/>
                <a:gd name="connsiteY5" fmla="*/ 13929 h 294207"/>
                <a:gd name="connsiteX6" fmla="*/ 0 w 265762"/>
                <a:gd name="connsiteY6" fmla="*/ 65960 h 294207"/>
                <a:gd name="connsiteX7" fmla="*/ 0 w 265762"/>
                <a:gd name="connsiteY7" fmla="*/ 238168 h 294207"/>
                <a:gd name="connsiteX8" fmla="*/ 56039 w 265762"/>
                <a:gd name="connsiteY8" fmla="*/ 294207 h 29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762" h="294207">
                  <a:moveTo>
                    <a:pt x="265763" y="28467"/>
                  </a:moveTo>
                  <a:cubicBezTo>
                    <a:pt x="260141" y="22224"/>
                    <a:pt x="253103" y="17182"/>
                    <a:pt x="244969" y="13929"/>
                  </a:cubicBezTo>
                  <a:lnTo>
                    <a:pt x="210148" y="0"/>
                  </a:lnTo>
                  <a:lnTo>
                    <a:pt x="140099" y="70049"/>
                  </a:lnTo>
                  <a:lnTo>
                    <a:pt x="70049" y="0"/>
                  </a:lnTo>
                  <a:lnTo>
                    <a:pt x="35228" y="13929"/>
                  </a:lnTo>
                  <a:cubicBezTo>
                    <a:pt x="13951" y="22440"/>
                    <a:pt x="0" y="43045"/>
                    <a:pt x="0" y="65960"/>
                  </a:cubicBezTo>
                  <a:lnTo>
                    <a:pt x="0" y="238168"/>
                  </a:lnTo>
                  <a:cubicBezTo>
                    <a:pt x="0" y="269116"/>
                    <a:pt x="25092" y="294207"/>
                    <a:pt x="56039" y="294207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4977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98C0-023B-17C7-002D-E8E9D6C2F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57200"/>
            <a:ext cx="11522075" cy="276999"/>
          </a:xfrm>
        </p:spPr>
        <p:txBody>
          <a:bodyPr/>
          <a:lstStyle/>
          <a:p>
            <a:r>
              <a:rPr lang="en-US"/>
              <a:t>The Authors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5D892-8BB1-AF40-D3D1-B57CE22CD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</p:spPr>
        <p:txBody>
          <a:bodyPr/>
          <a:lstStyle/>
          <a:p>
            <a:fld id="{0B479335-2349-41C2-89BC-F663301FC2E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6" name="Picture 2" descr="Chloe Weiser">
            <a:extLst>
              <a:ext uri="{FF2B5EF4-FFF2-40B4-BE49-F238E27FC236}">
                <a16:creationId xmlns:a16="http://schemas.microsoft.com/office/drawing/2014/main" id="{BF02C85D-AE23-8554-04C7-17BF3A9DD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5" t="9149" r="13448" b="23415"/>
          <a:stretch/>
        </p:blipFill>
        <p:spPr bwMode="auto">
          <a:xfrm>
            <a:off x="8041761" y="3644900"/>
            <a:ext cx="1344168" cy="1344168"/>
          </a:xfrm>
          <a:prstGeom prst="ellipse">
            <a:avLst/>
          </a:prstGeom>
          <a:noFill/>
          <a:ln w="19050">
            <a:solidFill>
              <a:schemeClr val="accent1">
                <a:alpha val="62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miling at camera&#10;&#10;Description automatically generated">
            <a:extLst>
              <a:ext uri="{FF2B5EF4-FFF2-40B4-BE49-F238E27FC236}">
                <a16:creationId xmlns:a16="http://schemas.microsoft.com/office/drawing/2014/main" id="{7587A6C7-D93D-3E7B-1E43-7174C84BCE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9919" l="9757" r="94555">
                        <a14:foregroundMark x1="36712" y1="58835" x2="33154" y2="61302"/>
                        <a14:foregroundMark x1="29865" y1="59118" x2="32668" y2="58512"/>
                        <a14:foregroundMark x1="30997" y1="57865" x2="33046" y2="58755"/>
                        <a14:foregroundMark x1="30350" y1="60089" x2="29488" y2="71856"/>
                        <a14:foregroundMark x1="27278" y1="62111" x2="25930" y2="68581"/>
                        <a14:foregroundMark x1="77358" y1="36231" x2="75741" y2="40396"/>
                        <a14:foregroundMark x1="76011" y1="33239" x2="77628" y2="42984"/>
                        <a14:foregroundMark x1="90566" y1="60655" x2="93208" y2="84674"/>
                        <a14:foregroundMark x1="23881" y1="71937" x2="23073" y2="95754"/>
                        <a14:foregroundMark x1="28410" y1="79296" x2="76280" y2="94177"/>
                        <a14:foregroundMark x1="76280" y1="94177" x2="78167" y2="95956"/>
                        <a14:foregroundMark x1="33962" y1="58067" x2="52453" y2="60453"/>
                        <a14:foregroundMark x1="48248" y1="83259" x2="61186" y2="96805"/>
                        <a14:foregroundMark x1="61186" y1="96805" x2="56712" y2="88233"/>
                        <a14:foregroundMark x1="27062" y1="79094" x2="52992" y2="90821"/>
                        <a14:foregroundMark x1="52992" y1="90821" x2="52992" y2="90821"/>
                        <a14:foregroundMark x1="44528" y1="91185" x2="83342" y2="95512"/>
                        <a14:foregroundMark x1="83342" y1="95512" x2="77358" y2="90619"/>
                        <a14:foregroundMark x1="88464" y1="85038" x2="90027" y2="83664"/>
                        <a14:foregroundMark x1="85553" y1="83057" x2="88194" y2="93975"/>
                        <a14:foregroundMark x1="94016" y1="83259" x2="94555" y2="99919"/>
                        <a14:foregroundMark x1="94555" y1="99919" x2="94555" y2="99919"/>
                        <a14:foregroundMark x1="47709" y1="26688" x2="43720" y2="54670"/>
                        <a14:foregroundMark x1="46361" y1="41771" x2="49111" y2="23979"/>
                        <a14:foregroundMark x1="49111" y1="23979" x2="42426" y2="55479"/>
                        <a14:foregroundMark x1="74447" y1="36838" x2="76819" y2="53619"/>
                        <a14:foregroundMark x1="76819" y1="53619" x2="68086" y2="84472"/>
                        <a14:foregroundMark x1="43235" y1="31864" x2="48787" y2="22523"/>
                        <a14:foregroundMark x1="46361" y1="25313" x2="40323" y2="56288"/>
                        <a14:foregroundMark x1="36604" y1="52487" x2="49272" y2="34048"/>
                        <a14:foregroundMark x1="73908" y1="27901" x2="78922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50" t="14916" r="8218" b="36161"/>
          <a:stretch/>
        </p:blipFill>
        <p:spPr>
          <a:xfrm>
            <a:off x="8038471" y="1047750"/>
            <a:ext cx="1344168" cy="1344168"/>
          </a:xfrm>
          <a:prstGeom prst="ellipse">
            <a:avLst/>
          </a:prstGeom>
          <a:noFill/>
          <a:ln w="19050">
            <a:solidFill>
              <a:schemeClr val="accent1">
                <a:alpha val="62000"/>
              </a:schemeClr>
            </a:solidFill>
          </a:ln>
        </p:spPr>
      </p:pic>
      <p:pic>
        <p:nvPicPr>
          <p:cNvPr id="12" name="Picture 2" descr="image">
            <a:extLst>
              <a:ext uri="{FF2B5EF4-FFF2-40B4-BE49-F238E27FC236}">
                <a16:creationId xmlns:a16="http://schemas.microsoft.com/office/drawing/2014/main" id="{5E827C98-3008-6ACA-4A08-1E9674FE8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2" t="8786" r="13318" b="20145"/>
          <a:stretch/>
        </p:blipFill>
        <p:spPr bwMode="auto">
          <a:xfrm>
            <a:off x="2809361" y="3644900"/>
            <a:ext cx="1344168" cy="1344168"/>
          </a:xfrm>
          <a:prstGeom prst="ellipse">
            <a:avLst/>
          </a:prstGeom>
          <a:noFill/>
          <a:ln w="19050">
            <a:solidFill>
              <a:schemeClr val="accent1">
                <a:alpha val="62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8D44554-5CED-7987-6E22-8EF0E7FFA3D2}"/>
              </a:ext>
            </a:extLst>
          </p:cNvPr>
          <p:cNvSpPr txBox="1">
            <a:spLocks/>
          </p:cNvSpPr>
          <p:nvPr/>
        </p:nvSpPr>
        <p:spPr>
          <a:xfrm>
            <a:off x="1981789" y="2501998"/>
            <a:ext cx="29960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200" b="1" dirty="0">
                <a:solidFill>
                  <a:schemeClr val="accent1"/>
                </a:solidFill>
                <a:latin typeface="+mj-lt"/>
              </a:rPr>
              <a:t>Juan M. Valdez-Capuccino, PhD</a:t>
            </a:r>
          </a:p>
          <a:p>
            <a:pPr algn="ctr">
              <a:spcBef>
                <a:spcPts val="1200"/>
              </a:spcBef>
            </a:pPr>
            <a:r>
              <a:rPr lang="en-US" sz="1000" dirty="0"/>
              <a:t>Medical Director at BGB Group with a neuroscience educational background, currently supporting neuroscience-focused accounts at BGB</a:t>
            </a:r>
          </a:p>
        </p:txBody>
      </p:sp>
      <p:pic>
        <p:nvPicPr>
          <p:cNvPr id="24" name="Picture 23" descr="A person in a suit&#10;&#10;Description automatically generated">
            <a:extLst>
              <a:ext uri="{FF2B5EF4-FFF2-40B4-BE49-F238E27FC236}">
                <a16:creationId xmlns:a16="http://schemas.microsoft.com/office/drawing/2014/main" id="{AD3D4489-C756-324D-2352-50955C9A9E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71" y="1047750"/>
            <a:ext cx="1347458" cy="1347458"/>
          </a:xfrm>
          <a:prstGeom prst="ellipse">
            <a:avLst/>
          </a:prstGeom>
          <a:noFill/>
          <a:ln w="19050">
            <a:solidFill>
              <a:schemeClr val="accent1">
                <a:alpha val="62000"/>
              </a:schemeClr>
            </a:solidFill>
          </a:ln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F7579E-17D2-0F6A-F584-F4CD753E39E7}"/>
              </a:ext>
            </a:extLst>
          </p:cNvPr>
          <p:cNvCxnSpPr>
            <a:cxnSpLocks/>
          </p:cNvCxnSpPr>
          <p:nvPr/>
        </p:nvCxnSpPr>
        <p:spPr>
          <a:xfrm>
            <a:off x="3354672" y="2807168"/>
            <a:ext cx="250257" cy="0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6554721-E3D2-B8CF-82D6-0B4520C33013}"/>
              </a:ext>
            </a:extLst>
          </p:cNvPr>
          <p:cNvSpPr txBox="1">
            <a:spLocks/>
          </p:cNvSpPr>
          <p:nvPr/>
        </p:nvSpPr>
        <p:spPr>
          <a:xfrm>
            <a:off x="7214189" y="2501998"/>
            <a:ext cx="2996022" cy="1046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200" b="1" dirty="0">
                <a:solidFill>
                  <a:schemeClr val="accent1"/>
                </a:solidFill>
                <a:latin typeface="+mj-lt"/>
              </a:rPr>
              <a:t>Adriana González </a:t>
            </a:r>
            <a:endParaRPr lang="en-US" sz="1200" b="1">
              <a:solidFill>
                <a:schemeClr val="accent1"/>
              </a:solidFill>
              <a:latin typeface="+mj-lt"/>
            </a:endParaRPr>
          </a:p>
          <a:p>
            <a:pPr algn="ctr">
              <a:spcBef>
                <a:spcPts val="1200"/>
              </a:spcBef>
            </a:pPr>
            <a:r>
              <a:rPr lang="en-US" sz="1000" dirty="0"/>
              <a:t>Manager at Kx Advisors (a BGB Group Company) with experience supporting Alzheimer's disease DMTs and agents used with PET scans to show levels of beta-amyloid plaques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A854A4F-CC59-28B6-BE49-332EECE29123}"/>
              </a:ext>
            </a:extLst>
          </p:cNvPr>
          <p:cNvCxnSpPr>
            <a:cxnSpLocks/>
          </p:cNvCxnSpPr>
          <p:nvPr/>
        </p:nvCxnSpPr>
        <p:spPr>
          <a:xfrm>
            <a:off x="8587072" y="2807168"/>
            <a:ext cx="250257" cy="0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E05892F-13D8-FB3F-0A56-C02FB2C54A6A}"/>
              </a:ext>
            </a:extLst>
          </p:cNvPr>
          <p:cNvSpPr txBox="1">
            <a:spLocks/>
          </p:cNvSpPr>
          <p:nvPr/>
        </p:nvSpPr>
        <p:spPr>
          <a:xfrm>
            <a:off x="1981789" y="5099148"/>
            <a:ext cx="29960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200" b="1" err="1">
                <a:solidFill>
                  <a:schemeClr val="accent1"/>
                </a:solidFill>
                <a:latin typeface="+mj-lt"/>
              </a:rPr>
              <a:t>Exene</a:t>
            </a:r>
            <a:r>
              <a:rPr lang="en-US" sz="1200" b="1">
                <a:solidFill>
                  <a:schemeClr val="accent1"/>
                </a:solidFill>
                <a:latin typeface="+mj-lt"/>
              </a:rPr>
              <a:t> Anderson, PhD</a:t>
            </a:r>
          </a:p>
          <a:p>
            <a:pPr algn="ctr">
              <a:spcBef>
                <a:spcPts val="1200"/>
              </a:spcBef>
            </a:pPr>
            <a:r>
              <a:rPr lang="en-US" sz="1000"/>
              <a:t>Medical Writer at BGB Group with a doctoral degree in microbiology, currently supporting neuroscience-focused accounts at BGB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21439F0-D4A1-FFDD-A6F5-065677B955CF}"/>
              </a:ext>
            </a:extLst>
          </p:cNvPr>
          <p:cNvCxnSpPr>
            <a:cxnSpLocks/>
          </p:cNvCxnSpPr>
          <p:nvPr/>
        </p:nvCxnSpPr>
        <p:spPr>
          <a:xfrm>
            <a:off x="3354672" y="5404318"/>
            <a:ext cx="250257" cy="0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2B1C225-1932-FC76-55C0-F639AAA50E42}"/>
              </a:ext>
            </a:extLst>
          </p:cNvPr>
          <p:cNvSpPr txBox="1">
            <a:spLocks/>
          </p:cNvSpPr>
          <p:nvPr/>
        </p:nvSpPr>
        <p:spPr>
          <a:xfrm>
            <a:off x="7308850" y="5099148"/>
            <a:ext cx="2806700" cy="10464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1200" b="1" dirty="0">
                <a:solidFill>
                  <a:schemeClr val="accent1"/>
                </a:solidFill>
                <a:latin typeface="+mj-lt"/>
              </a:rPr>
              <a:t>Chloe Weiser</a:t>
            </a:r>
          </a:p>
          <a:p>
            <a:pPr algn="ctr">
              <a:spcBef>
                <a:spcPts val="1200"/>
              </a:spcBef>
            </a:pPr>
            <a:r>
              <a:rPr lang="en-US" sz="1000" dirty="0"/>
              <a:t>Senior Associate Consultant at Kx Advisors (a BGB Group Company) with a Bachelor of Science in Neuroscience, </a:t>
            </a:r>
            <a:r>
              <a:rPr lang="en-US" sz="1000" dirty="0">
                <a:ea typeface="+mn-lt"/>
                <a:cs typeface="+mn-lt"/>
              </a:rPr>
              <a:t>and consulting experience in Alzheimer's disease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5DED269-A491-CA3D-C933-9979718549CD}"/>
              </a:ext>
            </a:extLst>
          </p:cNvPr>
          <p:cNvCxnSpPr>
            <a:cxnSpLocks/>
          </p:cNvCxnSpPr>
          <p:nvPr/>
        </p:nvCxnSpPr>
        <p:spPr>
          <a:xfrm>
            <a:off x="8587072" y="5404318"/>
            <a:ext cx="250257" cy="0"/>
          </a:xfrm>
          <a:prstGeom prst="line">
            <a:avLst/>
          </a:prstGeom>
          <a:ln w="1905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632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BD586-F6B3-002A-3BD0-C1BBCF765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20874"/>
            <a:ext cx="11522075" cy="276999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C426A-EF92-0D9C-77C3-45AB62021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479335-2349-41C2-89BC-F663301FC2E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3EE435-5362-9B1A-0EA9-082B60C4984F}"/>
              </a:ext>
            </a:extLst>
          </p:cNvPr>
          <p:cNvSpPr txBox="1"/>
          <p:nvPr/>
        </p:nvSpPr>
        <p:spPr>
          <a:xfrm>
            <a:off x="334962" y="661047"/>
            <a:ext cx="11400248" cy="63401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800" dirty="0"/>
              <a:t>Yu M. Presented at the American Academy of Neurology. April 2024. Session C5</a:t>
            </a:r>
          </a:p>
          <a:p>
            <a:pPr marL="228600" indent="-228600">
              <a:buAutoNum type="arabicPeriod"/>
            </a:pPr>
            <a:r>
              <a:rPr lang="en-US" sz="800" dirty="0"/>
              <a:t>Hampel et al. </a:t>
            </a:r>
            <a:r>
              <a:rPr lang="en-US" sz="800" i="1" dirty="0"/>
              <a:t>Neuron</a:t>
            </a:r>
            <a:r>
              <a:rPr lang="en-US" sz="800" dirty="0"/>
              <a:t>. 2023;111(18):2781-2799. </a:t>
            </a:r>
          </a:p>
          <a:p>
            <a:pPr marL="228600" indent="-228600">
              <a:buAutoNum type="arabicPeriod"/>
            </a:pPr>
            <a:r>
              <a:rPr lang="en-US" sz="800" dirty="0" err="1"/>
              <a:t>Masdeu</a:t>
            </a:r>
            <a:r>
              <a:rPr lang="en-US" sz="800" dirty="0"/>
              <a:t> JC. Presented at the American Academy of Neurology. April 2024. Session C5 </a:t>
            </a:r>
          </a:p>
          <a:p>
            <a:pPr marL="228600" indent="-228600">
              <a:buAutoNum type="arabicPeriod"/>
            </a:pPr>
            <a:r>
              <a:rPr lang="en-US" sz="800" dirty="0"/>
              <a:t>Mielke et al. </a:t>
            </a:r>
            <a:r>
              <a:rPr lang="en-US" sz="800" i="1" dirty="0"/>
              <a:t>Nature Medicine</a:t>
            </a:r>
            <a:r>
              <a:rPr lang="en-US" sz="800" dirty="0"/>
              <a:t>. 2022;28(7):1398-1405. </a:t>
            </a:r>
          </a:p>
          <a:p>
            <a:pPr marL="228600" indent="-228600">
              <a:buFont typeface="+mj-lt"/>
              <a:buAutoNum type="arabicPeriod" startAt="5"/>
            </a:pPr>
            <a:r>
              <a:rPr lang="en-US" sz="800" dirty="0"/>
              <a:t>Jack CR Jr. </a:t>
            </a:r>
            <a:r>
              <a:rPr lang="nl-NL" sz="800" i="1" dirty="0"/>
              <a:t>Lancet Neurol</a:t>
            </a:r>
            <a:r>
              <a:rPr lang="nl-NL" sz="800" dirty="0"/>
              <a:t>. 2010;9(1):119-28.</a:t>
            </a:r>
          </a:p>
          <a:p>
            <a:pPr marL="228600" indent="-228600">
              <a:buFont typeface="+mj-lt"/>
              <a:buAutoNum type="arabicPeriod" startAt="5"/>
            </a:pPr>
            <a:r>
              <a:rPr lang="fr-FR" sz="800" dirty="0"/>
              <a:t>Hansson O et al. </a:t>
            </a:r>
            <a:r>
              <a:rPr lang="fr-FR" sz="800" i="1" dirty="0" err="1"/>
              <a:t>Alzheimers</a:t>
            </a:r>
            <a:r>
              <a:rPr lang="fr-FR" sz="800" i="1" dirty="0"/>
              <a:t> </a:t>
            </a:r>
            <a:r>
              <a:rPr lang="fr-FR" sz="800" i="1" dirty="0" err="1"/>
              <a:t>Dement</a:t>
            </a:r>
            <a:r>
              <a:rPr lang="fr-FR" sz="800" dirty="0"/>
              <a:t>. 2022;18(12):2669-2686. </a:t>
            </a:r>
          </a:p>
          <a:p>
            <a:pPr marL="228600" indent="-228600">
              <a:buFont typeface="+mj-lt"/>
              <a:buAutoNum type="arabicPeriod" startAt="5"/>
            </a:pPr>
            <a:r>
              <a:rPr lang="fr-FR" sz="800" dirty="0" err="1"/>
              <a:t>Janelidze</a:t>
            </a:r>
            <a:r>
              <a:rPr lang="fr-FR" sz="800" dirty="0"/>
              <a:t> S et al. </a:t>
            </a:r>
            <a:r>
              <a:rPr lang="fr-FR" sz="800" i="1" dirty="0"/>
              <a:t>JAMA </a:t>
            </a:r>
            <a:r>
              <a:rPr lang="fr-FR" sz="800" i="1" dirty="0" err="1"/>
              <a:t>Neurol</a:t>
            </a:r>
            <a:r>
              <a:rPr lang="fr-FR" sz="800" dirty="0"/>
              <a:t>. 2021;78(11):1375-1382.</a:t>
            </a:r>
            <a:endParaRPr lang="en-US" sz="800" dirty="0"/>
          </a:p>
          <a:p>
            <a:pPr marL="228600" indent="-228600">
              <a:buFont typeface="+mj-lt"/>
              <a:buAutoNum type="arabicPeriod" startAt="8"/>
            </a:pPr>
            <a:r>
              <a:rPr lang="nl-NL" sz="800" dirty="0"/>
              <a:t>Mayo Clinic. 2023. Accessed May 13, 2024. https://www.mayoclinic.org/diseases-conditions/alzheimers-disease/in-depth/alzheimers-stages/art-20048448. </a:t>
            </a:r>
          </a:p>
          <a:p>
            <a:pPr marL="228600" indent="-228600">
              <a:buFont typeface="+mj-lt"/>
              <a:buAutoNum type="arabicPeriod" startAt="8"/>
            </a:pPr>
            <a:r>
              <a:rPr lang="en-US" sz="800" dirty="0"/>
              <a:t>Alzheimer's Association. </a:t>
            </a:r>
            <a:r>
              <a:rPr lang="en-US" sz="800" i="1" dirty="0" err="1"/>
              <a:t>Alzheimers</a:t>
            </a:r>
            <a:r>
              <a:rPr lang="en-US" sz="800" i="1" dirty="0"/>
              <a:t> Dement</a:t>
            </a:r>
            <a:r>
              <a:rPr lang="en-US" sz="800" dirty="0"/>
              <a:t>. 2024. doi:10.1002/alz.13809</a:t>
            </a:r>
            <a:r>
              <a:rPr lang="nl-NL" sz="800" dirty="0"/>
              <a:t>. </a:t>
            </a:r>
          </a:p>
          <a:p>
            <a:pPr marL="228600" indent="-228600">
              <a:buFont typeface="+mj-lt"/>
              <a:buAutoNum type="arabicPeriod" startAt="8"/>
            </a:pPr>
            <a:r>
              <a:rPr lang="nl-NL" sz="800" dirty="0"/>
              <a:t>LEQEMBI (lecanemab-irmb) [Prescribing Information]. Nutley, NJ: Eisai Inc.</a:t>
            </a:r>
          </a:p>
          <a:p>
            <a:pPr marL="228600" indent="-228600">
              <a:buFont typeface="+mj-lt"/>
              <a:buAutoNum type="arabicPeriod" startAt="8"/>
            </a:pPr>
            <a:r>
              <a:rPr lang="nl-NL" sz="800" dirty="0"/>
              <a:t>Alzheimer's Association. 2022. Accessed May 13, 2024. https://www.alz.org/alzheimers-dementia/diagnosis/medical_tests. </a:t>
            </a:r>
          </a:p>
          <a:p>
            <a:pPr marL="228600" indent="-228600">
              <a:buFont typeface="+mj-lt"/>
              <a:buAutoNum type="arabicPeriod" startAt="8"/>
            </a:pPr>
            <a:r>
              <a:rPr lang="nl-NL" sz="800" dirty="0"/>
              <a:t>O’Caoimh R et al. </a:t>
            </a:r>
            <a:r>
              <a:rPr lang="nl-NL" sz="800" i="1" dirty="0"/>
              <a:t>J Alzheimers Dis</a:t>
            </a:r>
            <a:r>
              <a:rPr lang="nl-NL" sz="800" dirty="0"/>
              <a:t>. 2016;51(2):619-629. </a:t>
            </a:r>
          </a:p>
          <a:p>
            <a:pPr marL="228600" indent="-228600">
              <a:buFont typeface="+mj-lt"/>
              <a:buAutoNum type="arabicPeriod" startAt="8"/>
            </a:pPr>
            <a:r>
              <a:rPr lang="nl-NL" sz="800" dirty="0"/>
              <a:t>Tariq SH et al. </a:t>
            </a:r>
            <a:r>
              <a:rPr lang="nl-NL" sz="800" i="1" dirty="0"/>
              <a:t>Am J Geriatr Psychiatry</a:t>
            </a:r>
            <a:r>
              <a:rPr lang="nl-NL" sz="800" dirty="0"/>
              <a:t>. 2006;14(11):900-910. </a:t>
            </a:r>
          </a:p>
          <a:p>
            <a:pPr marL="228600" indent="-228600">
              <a:buFont typeface="+mj-lt"/>
              <a:buAutoNum type="arabicPeriod" startAt="8"/>
            </a:pPr>
            <a:r>
              <a:rPr lang="nl-NL" sz="800" dirty="0"/>
              <a:t>Usarel C et al. </a:t>
            </a:r>
            <a:r>
              <a:rPr lang="nl-NL" sz="800" i="1" dirty="0"/>
              <a:t>Int Psychogeriatr</a:t>
            </a:r>
            <a:r>
              <a:rPr lang="nl-NL" sz="800" dirty="0"/>
              <a:t>. 2019;31(2):223-229.</a:t>
            </a:r>
          </a:p>
          <a:p>
            <a:pPr marL="228600" indent="-228600">
              <a:buFont typeface="+mj-lt"/>
              <a:buAutoNum type="arabicPeriod" startAt="8"/>
            </a:pPr>
            <a:r>
              <a:rPr lang="nl-NL" sz="800" dirty="0"/>
              <a:t>Liu JL, et al. RAND Corporation; 2017. https://www.rand.org/pubs/research_reports/RR2272.html. </a:t>
            </a:r>
          </a:p>
          <a:p>
            <a:pPr marL="228600" indent="-228600">
              <a:buFont typeface="+mj-lt"/>
              <a:buAutoNum type="arabicPeriod" startAt="16"/>
            </a:pPr>
            <a:r>
              <a:rPr lang="nl-NL" sz="800" dirty="0"/>
              <a:t>Angioni D,et al. </a:t>
            </a:r>
            <a:r>
              <a:rPr lang="nl-NL" sz="800" i="1" dirty="0"/>
              <a:t>J Prev Alzheimers Dis</a:t>
            </a:r>
            <a:r>
              <a:rPr lang="nl-NL" sz="800" dirty="0"/>
              <a:t>. 2022;9(4):569-579.</a:t>
            </a:r>
          </a:p>
          <a:p>
            <a:pPr marL="228600" indent="-228600">
              <a:buAutoNum type="arabicPeriod" startAt="16"/>
            </a:pPr>
            <a:r>
              <a:rPr lang="nl-NL" sz="800" dirty="0"/>
              <a:t>Dubois B, et al. </a:t>
            </a:r>
            <a:r>
              <a:rPr lang="nl-NL" sz="800" i="1" dirty="0"/>
              <a:t>Alzheimers Res Ther</a:t>
            </a:r>
            <a:r>
              <a:rPr lang="nl-NL" sz="800" dirty="0"/>
              <a:t>. 2023 Oct 13;15(1):175.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 err="1"/>
              <a:t>MedPageToday</a:t>
            </a:r>
            <a:r>
              <a:rPr lang="en-US" sz="800" dirty="0"/>
              <a:t>. 2024. Accessed May 13, 2024. https://www.medpagetoday.com/neurology/alzheimersdisease/109142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C2N. 2023. Accessed May 13, 2024. https://c2n.com/news-releases/cns-precivityad-blood-test-which-identifies-amyloid-pathology-as-an-aid-to-alzheimers-disease-diagnosis-further-demonstrates-its-high-accuracy-in-newly-published-research/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Meyer MR et al. </a:t>
            </a:r>
            <a:r>
              <a:rPr lang="en-US" sz="800" i="1" dirty="0" err="1"/>
              <a:t>Alzheimers</a:t>
            </a:r>
            <a:r>
              <a:rPr lang="en-US" sz="800" i="1" dirty="0"/>
              <a:t> Dement</a:t>
            </a:r>
            <a:r>
              <a:rPr lang="en-US" sz="800" dirty="0"/>
              <a:t>. 2024. </a:t>
            </a:r>
            <a:r>
              <a:rPr lang="en-US" sz="800" dirty="0" err="1"/>
              <a:t>doi</a:t>
            </a:r>
            <a:r>
              <a:rPr lang="en-US" sz="800" dirty="0"/>
              <a:t>: 10.1002/alz.13764.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Ashton Nj et al. </a:t>
            </a:r>
            <a:r>
              <a:rPr lang="en-US" sz="800" i="1" dirty="0" err="1"/>
              <a:t>medRxiv</a:t>
            </a:r>
            <a:r>
              <a:rPr lang="en-US" sz="800" dirty="0"/>
              <a:t>. 2023:2023.07.11.23292493.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nl-NL" sz="800" dirty="0"/>
              <a:t>Mayo Clinic. 2023. Accessed May 23, 2024. </a:t>
            </a:r>
            <a:r>
              <a:rPr lang="en-US" sz="800" dirty="0"/>
              <a:t>www.mayocliniclabs.com/test-catalog/Overview/621635#Overview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b="0" i="0" dirty="0" err="1">
                <a:effectLst/>
                <a:highlight>
                  <a:srgbClr val="FFFFFF"/>
                </a:highlight>
              </a:rPr>
              <a:t>Arranz</a:t>
            </a:r>
            <a:r>
              <a:rPr lang="en-US" sz="800" b="0" i="0" dirty="0">
                <a:effectLst/>
                <a:highlight>
                  <a:srgbClr val="FFFFFF"/>
                </a:highlight>
              </a:rPr>
              <a:t> J, et al. Diagnostic performance of plasma </a:t>
            </a:r>
            <a:r>
              <a:rPr lang="en-US" sz="800" b="0" i="0" dirty="0" err="1">
                <a:effectLst/>
                <a:highlight>
                  <a:srgbClr val="FFFFFF"/>
                </a:highlight>
              </a:rPr>
              <a:t>pTau</a:t>
            </a:r>
            <a:r>
              <a:rPr lang="en-US" sz="800" b="0" i="0" dirty="0">
                <a:effectLst/>
                <a:highlight>
                  <a:srgbClr val="FFFFFF"/>
                </a:highlight>
              </a:rPr>
              <a:t> 217, </a:t>
            </a:r>
            <a:r>
              <a:rPr lang="en-US" sz="800" b="0" i="0" dirty="0" err="1">
                <a:effectLst/>
                <a:highlight>
                  <a:srgbClr val="FFFFFF"/>
                </a:highlight>
              </a:rPr>
              <a:t>pTau</a:t>
            </a:r>
            <a:r>
              <a:rPr lang="en-US" sz="800" b="0" i="0" dirty="0">
                <a:effectLst/>
                <a:highlight>
                  <a:srgbClr val="FFFFFF"/>
                </a:highlight>
              </a:rPr>
              <a:t> 181, Ab 1-42 and Ab 1-40 in the LUMIPULSE automated platform for the detection of Alzheimer disease. Preprint. Res Sq. 2023;rs.3.rs-3725688. doi:10.21203/rs.3.rs-3725688/v1</a:t>
            </a:r>
            <a:endParaRPr lang="en-US" sz="800" dirty="0"/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 err="1"/>
              <a:t>Pharmakure</a:t>
            </a:r>
            <a:r>
              <a:rPr lang="en-US" sz="800" dirty="0"/>
              <a:t>. 2023. Accessed May 13, 2024. https://pharmakure.com/world-alzheimers-day-using-ai-to-diagnose-early-stages-of-the-disease-2/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Roche. 2023. Accessed May 13 2024. https://diagnostics.roche.com/us/en/news-listing/2023/roche-collaboration-lilly-enhance-early-diagnosis-alzheimers-dis.html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 err="1"/>
              <a:t>FierceBiotech</a:t>
            </a:r>
            <a:r>
              <a:rPr lang="en-US" sz="800" dirty="0"/>
              <a:t>. 2024. Accessed May 13, 2024. https://www.fiercebiotech.com/medtech/alzheimers-blood-test-roche-eli-lilly-nabs-fda-breakthrough-tag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 err="1"/>
              <a:t>Quanterix</a:t>
            </a:r>
            <a:r>
              <a:rPr lang="en-US" sz="800" dirty="0"/>
              <a:t>. 2023. Accessed May 13, 2024.  https://www.quanterix.com/press-releases/quanterix-launches-high-accuracy-p-tau-217-blood-biomarker-test-to-aid-physician-diagnosis-of-alzheimers-disease/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SIEMENS </a:t>
            </a:r>
            <a:r>
              <a:rPr lang="en-US" sz="800" dirty="0" err="1"/>
              <a:t>Healthineers</a:t>
            </a:r>
            <a:r>
              <a:rPr lang="en-US" sz="800" dirty="0"/>
              <a:t>. 2020. Accessed May 13, 2024.  https://www.siemens-healthineers.com/en-us/press-room/press-releases/novartiscollaboration.html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PR Newswire. 2024. Accessed May 13, 2024. https://www.prnewswire.com/news-releases/new-study-published-in-jama-neurology-affirms-high-diagnostic-accuracy-of-alzpaths-ptau217-test-in-identifying-amyloid-and-tau-in-the-brain-302040568.html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ALAMAR Biosciences. 2024. Accessed May 13, 2024. https://alamarbio.com/alamar-biosciences-and-alzpath-inc-announce-strategic-supply-agreement-for-ptau217-antibody-to-advance-alzheimers-disease-research/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FUJIREBIO. 2024. Accessed May 13, 2024. https://www.fujirebio.com/en-us/products-solutions/neurodegenerative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Medical Device Safety and the 510(k) Clearance Process. Accessed June 6, 2024. https://www.fda.gov/medical-devices/510k-clearances/medical-device-safety-and-510k-clearance-process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C2N Diagnostics. 2024.  Accessed May 13, 2024. https://c2n.com/news-releases/2019/01/29/2019-1-24-c2n-diagnostics-receives-breakthrough-device-designation-from-us-fda-for-blood-test-to-screen-for-alzheimers-disease-risk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Medical Device Academy. 2024. Accessed May 13, 2024. https://medicaldeviceacademy.com/breakthrough-device-designation/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Blue Cross Blue Shield. 2023. Accessed May 13, 2024. https://mn-policies.exploremyplan.com/portal/web/medical-policies/-/mp-200 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Healthy Blue. 2024. Accessed May 13, 2024. https://provider.healthybluenc.com/dam/medpolicies/healthybluenc/active/policies/mp_pw_E001583.html 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 err="1"/>
              <a:t>EmblemHealth</a:t>
            </a:r>
            <a:r>
              <a:rPr lang="en-US" sz="800" dirty="0"/>
              <a:t>. 2023. Accessed May 13, 2024. https://www.emblemhealth.com/content/dam/global/pdfs/provider/reimbursement-policies/biochemical-markers-alzheimer.pdf 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 err="1"/>
              <a:t>Precivity</a:t>
            </a:r>
            <a:r>
              <a:rPr lang="en-US" sz="800" dirty="0"/>
              <a:t>. 2024. Accessed May 13, 2024. https://precivityad.com/news/study-finds-cn-diagnostics-precivityad-blood-test-provides-opportunities-for-robust-cost-savings-in-the-evaluation-of-patients-with-cognitive-impairment 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 err="1"/>
              <a:t>Canestaro</a:t>
            </a:r>
            <a:r>
              <a:rPr lang="en-US" sz="800" dirty="0"/>
              <a:t> et al. </a:t>
            </a:r>
            <a:r>
              <a:rPr lang="en-US" sz="800" i="1" dirty="0" err="1"/>
              <a:t>Popul</a:t>
            </a:r>
            <a:r>
              <a:rPr lang="en-US" sz="800" i="1" dirty="0"/>
              <a:t> Health </a:t>
            </a:r>
            <a:r>
              <a:rPr lang="en-US" sz="800" i="1" dirty="0" err="1"/>
              <a:t>Manag</a:t>
            </a:r>
            <a:r>
              <a:rPr lang="en-US" sz="800" dirty="0"/>
              <a:t>. 2024. </a:t>
            </a:r>
            <a:r>
              <a:rPr lang="en-US" sz="800" dirty="0" err="1"/>
              <a:t>doi</a:t>
            </a:r>
            <a:r>
              <a:rPr lang="en-US" sz="800" dirty="0"/>
              <a:t>: 10.1089/pop.2023.0309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SIEMENS </a:t>
            </a:r>
            <a:r>
              <a:rPr lang="en-US" sz="800" dirty="0" err="1"/>
              <a:t>Healthineers</a:t>
            </a:r>
            <a:r>
              <a:rPr lang="en-US" sz="800" dirty="0"/>
              <a:t>. 2020. Accessed May 13, 2024. https://www.siemens-healthineers.com/press/releases/ms-novartis.html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 err="1"/>
              <a:t>Quanterix</a:t>
            </a:r>
            <a:r>
              <a:rPr lang="en-US" sz="800" dirty="0"/>
              <a:t>. 2022. Accessed May 13, 2024. https://www.quanterix.com/press-releases/quanterix-announces-new-agreements-with-lilly-to-advance-alzheimers-disease-diagnosis-and-treatment/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Beckman Coulter. 2023. Access May 13, 2024. https://www.beckmancoulter.com/about-beckman-coulter/newsroom/press-releases/2023/q3/2023-jul-17-beckman-coulter-and-fujirebio-partner-to-bolster-access-to-alzheimers-disease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 err="1"/>
              <a:t>Quanterix</a:t>
            </a:r>
            <a:r>
              <a:rPr lang="en-US" sz="800" dirty="0"/>
              <a:t>. 2023. Accessed May 13, 2024. https://www.quanterix.com/press-releases/quanterix-announces-new-agreement-to-advance-blood-based-alzheimers-disease-detection/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PR Newswire. 2024. Accessed May 13, 2024. https://www.prnewswire.com/news-releases/alamar-biosciences-and-alzpath-inc-announce-strategic-supply-agreement-for-ptau217</a:t>
            </a:r>
            <a:br>
              <a:rPr lang="en-US" sz="800" dirty="0"/>
            </a:br>
            <a:r>
              <a:rPr lang="en-US" sz="800" dirty="0"/>
              <a:t>-antibody-to-advance-alzheimers-disease-research-302075376.html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EISAI. 2024. Accessed May 13, 2024. https://www.eisai.com/news/2024/news202414.html</a:t>
            </a:r>
          </a:p>
          <a:p>
            <a:pPr marL="228600" indent="-228600">
              <a:buFont typeface="+mj-lt"/>
              <a:buAutoNum type="arabicPeriod" startAt="18"/>
            </a:pPr>
            <a:r>
              <a:rPr lang="en-US" sz="800" dirty="0"/>
              <a:t>Schindler SE, et al. </a:t>
            </a:r>
            <a:r>
              <a:rPr lang="en-US" sz="800" b="0" i="1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Nat Rev Neurol</a:t>
            </a:r>
            <a:r>
              <a:rPr lang="en-US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. 2024. </a:t>
            </a:r>
            <a:r>
              <a:rPr lang="en-US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doi</a:t>
            </a:r>
            <a:r>
              <a:rPr lang="en-US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: 10.1038/s41582-024-00977-5. </a:t>
            </a:r>
            <a:r>
              <a:rPr lang="en-US" sz="800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Epub</a:t>
            </a:r>
            <a:r>
              <a:rPr lang="en-US" sz="800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 ahead of print. </a:t>
            </a:r>
            <a:endParaRPr lang="en-US" sz="800" dirty="0"/>
          </a:p>
          <a:p>
            <a:pPr marL="228600" indent="-228600">
              <a:buFont typeface="+mj-lt"/>
              <a:buAutoNum type="arabicPeriod" startAt="18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0799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99210B-A848-56C8-C860-4017C6367D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7" b="8425"/>
          <a:stretch/>
        </p:blipFill>
        <p:spPr>
          <a:xfrm>
            <a:off x="190500" y="1679289"/>
            <a:ext cx="5144448" cy="3235612"/>
          </a:xfrm>
          <a:prstGeom prst="rect">
            <a:avLst/>
          </a:prstGeom>
          <a:ln w="57150">
            <a:noFill/>
          </a:ln>
        </p:spPr>
      </p:pic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A54B93E1-30C0-6C5D-5345-4DCBA044268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54B93E1-30C0-6C5D-5345-4DCBA04426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9103328D-2A53-26DF-8C2E-24FB5D045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57200"/>
            <a:ext cx="11522075" cy="276999"/>
          </a:xfrm>
        </p:spPr>
        <p:txBody>
          <a:bodyPr/>
          <a:lstStyle/>
          <a:p>
            <a:r>
              <a:rPr lang="en-US"/>
              <a:t>The AD landscape is complex but evolving; addressing diagnosis bottlenecks, infrastructure, support/access issues, and cost considerations is crucial for improving patient outcomes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37E6BDAF-D66F-6227-6CB4-D857B5CC6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479335-2349-41C2-89BC-F663301FC2E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9DA4DC-8B4F-EE91-F56F-789E0342665B}"/>
              </a:ext>
            </a:extLst>
          </p:cNvPr>
          <p:cNvSpPr>
            <a:spLocks/>
          </p:cNvSpPr>
          <p:nvPr/>
        </p:nvSpPr>
        <p:spPr>
          <a:xfrm>
            <a:off x="5268686" y="4254656"/>
            <a:ext cx="6588352" cy="276999"/>
          </a:xfrm>
          <a:prstGeom prst="rect">
            <a:avLst/>
          </a:prstGeom>
          <a:solidFill>
            <a:srgbClr val="D2D3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solidFill>
                  <a:schemeClr val="tx1"/>
                </a:solidFill>
                <a:latin typeface="+mj-lt"/>
              </a:rPr>
              <a:t>Cost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4F26F8-2F48-1CF3-BF52-38DBB4BABE43}"/>
              </a:ext>
            </a:extLst>
          </p:cNvPr>
          <p:cNvSpPr>
            <a:spLocks/>
          </p:cNvSpPr>
          <p:nvPr/>
        </p:nvSpPr>
        <p:spPr>
          <a:xfrm>
            <a:off x="5268686" y="3405879"/>
            <a:ext cx="6588352" cy="276999"/>
          </a:xfrm>
          <a:prstGeom prst="rect">
            <a:avLst/>
          </a:prstGeom>
          <a:solidFill>
            <a:srgbClr val="A5A7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>
                <a:latin typeface="+mj-lt"/>
              </a:rPr>
              <a:t>Support/Access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855D0F-4C31-B419-AC36-8EE841D44078}"/>
              </a:ext>
            </a:extLst>
          </p:cNvPr>
          <p:cNvSpPr>
            <a:spLocks/>
          </p:cNvSpPr>
          <p:nvPr/>
        </p:nvSpPr>
        <p:spPr>
          <a:xfrm>
            <a:off x="5268686" y="2594197"/>
            <a:ext cx="6588352" cy="276999"/>
          </a:xfrm>
          <a:prstGeom prst="rect">
            <a:avLst/>
          </a:prstGeom>
          <a:solidFill>
            <a:srgbClr val="373A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 Nova Light" panose="020B0304020202020204" pitchFamily="34" charset="0"/>
            </a:pPr>
            <a:r>
              <a:rPr lang="en-US" sz="1400" b="1">
                <a:latin typeface="+mj-lt"/>
              </a:rPr>
              <a:t>Infrastructure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659AE8-5F28-EF10-96AD-863B24379875}"/>
              </a:ext>
            </a:extLst>
          </p:cNvPr>
          <p:cNvSpPr>
            <a:spLocks/>
          </p:cNvSpPr>
          <p:nvPr/>
        </p:nvSpPr>
        <p:spPr>
          <a:xfrm>
            <a:off x="5268686" y="1412157"/>
            <a:ext cx="6588352" cy="276999"/>
          </a:xfrm>
          <a:prstGeom prst="rect">
            <a:avLst/>
          </a:prstGeom>
          <a:solidFill>
            <a:srgbClr val="292C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 Nova Light" panose="020B0304020202020204" pitchFamily="34" charset="0"/>
            </a:pPr>
            <a:r>
              <a:rPr lang="en-US" sz="1400" b="1">
                <a:solidFill>
                  <a:schemeClr val="bg1"/>
                </a:solidFill>
                <a:latin typeface="+mj-lt"/>
              </a:rPr>
              <a:t>Diagnosis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268A41-64E8-DF3B-FE19-01C236E80649}"/>
              </a:ext>
            </a:extLst>
          </p:cNvPr>
          <p:cNvSpPr>
            <a:spLocks/>
          </p:cNvSpPr>
          <p:nvPr/>
        </p:nvSpPr>
        <p:spPr>
          <a:xfrm>
            <a:off x="5268686" y="4535905"/>
            <a:ext cx="642719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marL="173038" marR="0" lvl="0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solidFill>
                  <a:schemeClr val="tx1"/>
                </a:solidFill>
              </a:rPr>
              <a:t>High cost of approved therapies is a barrier to access for patients even though they are most effective and offer cost savings when introduced early</a:t>
            </a:r>
          </a:p>
          <a:p>
            <a:pPr marL="173038" marR="0" lvl="0" indent="-173038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200" dirty="0">
                <a:solidFill>
                  <a:schemeClr val="tx1"/>
                </a:solidFill>
              </a:rPr>
              <a:t>Other factors should be considered, such as care partners' ability to continue working while the patient remains in the earlier stages longer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92B411-C79D-542D-B082-D8AF7A873D7A}"/>
              </a:ext>
            </a:extLst>
          </p:cNvPr>
          <p:cNvSpPr>
            <a:spLocks/>
          </p:cNvSpPr>
          <p:nvPr/>
        </p:nvSpPr>
        <p:spPr>
          <a:xfrm>
            <a:off x="5268686" y="3687124"/>
            <a:ext cx="642719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 marL="173038" indent="-173038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Patients’ access to HCPs is limited (</a:t>
            </a:r>
            <a:r>
              <a:rPr lang="en-US" sz="1200" dirty="0" err="1">
                <a:solidFill>
                  <a:schemeClr val="tx1"/>
                </a:solidFill>
              </a:rPr>
              <a:t>eg</a:t>
            </a:r>
            <a:r>
              <a:rPr lang="en-US" sz="1200" dirty="0">
                <a:solidFill>
                  <a:schemeClr val="tx1"/>
                </a:solidFill>
              </a:rPr>
              <a:t>, geographic location, HCP limited time)</a:t>
            </a:r>
          </a:p>
          <a:p>
            <a:pPr marL="173038" indent="-173038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Caregiver support is essential and is often overlooked when setting up patient appointments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851DF3-CA21-78E8-621C-C5E2F45E9F8B}"/>
              </a:ext>
            </a:extLst>
          </p:cNvPr>
          <p:cNvSpPr>
            <a:spLocks/>
          </p:cNvSpPr>
          <p:nvPr/>
        </p:nvSpPr>
        <p:spPr>
          <a:xfrm>
            <a:off x="5268686" y="2873880"/>
            <a:ext cx="642719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marL="173038" indent="-173038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Hiring and training required personnel needed to carry out all required steps for diagnosis and medication administration (</a:t>
            </a:r>
            <a:r>
              <a:rPr lang="en-US" sz="1200" err="1">
                <a:solidFill>
                  <a:schemeClr val="tx1"/>
                </a:solidFill>
              </a:rPr>
              <a:t>eg</a:t>
            </a:r>
            <a:r>
              <a:rPr lang="en-US" sz="1200">
                <a:solidFill>
                  <a:schemeClr val="tx1"/>
                </a:solidFill>
              </a:rPr>
              <a:t>, staff at infusion and MRI centers)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E33A32-C4C4-F23D-97AC-3DAB6B228F18}"/>
              </a:ext>
            </a:extLst>
          </p:cNvPr>
          <p:cNvSpPr>
            <a:spLocks/>
          </p:cNvSpPr>
          <p:nvPr/>
        </p:nvSpPr>
        <p:spPr>
          <a:xfrm>
            <a:off x="5268686" y="1688986"/>
            <a:ext cx="642719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spAutoFit/>
          </a:bodyPr>
          <a:lstStyle/>
          <a:p>
            <a:pPr marL="173038" indent="-173038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PCPs are not set up for success to provide adequate workup</a:t>
            </a:r>
          </a:p>
          <a:p>
            <a:pPr marL="173038" indent="-173038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Current cognitive and functional tests have limitations and require repeat testing to detect decline over time</a:t>
            </a:r>
          </a:p>
          <a:p>
            <a:pPr marL="173038" indent="-173038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Blood biomarkers (BBMs) can address some of these limitations but have had a slow uptake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C73056D-AE3B-5260-765E-2B1A02E08641}"/>
              </a:ext>
            </a:extLst>
          </p:cNvPr>
          <p:cNvSpPr/>
          <p:nvPr/>
        </p:nvSpPr>
        <p:spPr>
          <a:xfrm>
            <a:off x="370399" y="5636654"/>
            <a:ext cx="11486639" cy="496104"/>
          </a:xfrm>
          <a:prstGeom prst="roundRect">
            <a:avLst>
              <a:gd name="adj" fmla="val 2226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numCol="1"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In this document, we will provide an overview on diagnosis with a specific focus on BBMs, including the landscape, available tests, accessibility, accuracy of data, and upcoming pipeline and industry trends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6FD4F3-259A-EF00-1E59-0CBC1870CC0A}"/>
              </a:ext>
            </a:extLst>
          </p:cNvPr>
          <p:cNvSpPr>
            <a:spLocks/>
          </p:cNvSpPr>
          <p:nvPr/>
        </p:nvSpPr>
        <p:spPr>
          <a:xfrm>
            <a:off x="5577615" y="1127625"/>
            <a:ext cx="5809332" cy="242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i="1">
                <a:solidFill>
                  <a:schemeClr val="accent1"/>
                </a:solidFill>
                <a:latin typeface="+mj-lt"/>
              </a:rPr>
              <a:t>Barriers to address for improving patient outcomes</a:t>
            </a:r>
          </a:p>
        </p:txBody>
      </p:sp>
    </p:spTree>
    <p:extLst>
      <p:ext uri="{BB962C8B-B14F-4D97-AF65-F5344CB8AC3E}">
        <p14:creationId xmlns:p14="http://schemas.microsoft.com/office/powerpoint/2010/main" val="3080975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84FCDB85-37E5-8C2D-DC3B-E25F7D17C8BA}"/>
              </a:ext>
            </a:extLst>
          </p:cNvPr>
          <p:cNvSpPr/>
          <p:nvPr/>
        </p:nvSpPr>
        <p:spPr>
          <a:xfrm>
            <a:off x="5023604" y="2593201"/>
            <a:ext cx="6837621" cy="223566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alpha val="15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</p:spPr>
        <p:txBody>
          <a:bodyPr vert="horz" wrap="square" lIns="0" tIns="18288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rgbClr val="373A94"/>
              </a:solidFill>
              <a:latin typeface="Arial Nova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61377-CCFD-9782-C97F-137B015C0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479335-2349-41C2-89BC-F663301FC2E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44FAF4B1-E5DA-E34B-ECF0-F7DD230029C5}"/>
              </a:ext>
            </a:extLst>
          </p:cNvPr>
          <p:cNvSpPr/>
          <p:nvPr/>
        </p:nvSpPr>
        <p:spPr>
          <a:xfrm>
            <a:off x="5023604" y="457261"/>
            <a:ext cx="6831948" cy="181890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>
                  <a:alpha val="15000"/>
                </a:schemeClr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</p:spPr>
        <p:txBody>
          <a:bodyPr vert="horz" wrap="square" lIns="0" tIns="18288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400" b="1">
              <a:solidFill>
                <a:srgbClr val="373A94"/>
              </a:solidFill>
              <a:latin typeface="Arial Nova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860183-6D7F-4AE7-3E47-2B936845BBA8}"/>
              </a:ext>
            </a:extLst>
          </p:cNvPr>
          <p:cNvSpPr/>
          <p:nvPr/>
        </p:nvSpPr>
        <p:spPr>
          <a:xfrm>
            <a:off x="5312096" y="726540"/>
            <a:ext cx="5883080" cy="107567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Challenges with current AD biomarker test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2,3</a:t>
            </a:r>
          </a:p>
          <a:p>
            <a:pPr marL="682625" marR="0" lvl="0" indent="-220663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The gold standard for Aβ and tau measurements involves costly and invasive PET and CSF tests</a:t>
            </a:r>
          </a:p>
          <a:p>
            <a:pPr marL="682625" marR="0" lvl="1" indent="-220663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ova Light"/>
                <a:ea typeface="+mn-ea"/>
                <a:cs typeface="+mn-cs"/>
              </a:rPr>
              <a:t>There is a need for less invasive and cost-effective alternatives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8F54BB-F154-A4B1-EC73-B4122C572E2B}"/>
              </a:ext>
            </a:extLst>
          </p:cNvPr>
          <p:cNvSpPr/>
          <p:nvPr/>
        </p:nvSpPr>
        <p:spPr>
          <a:xfrm>
            <a:off x="5312096" y="2712300"/>
            <a:ext cx="6143406" cy="199747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spAutoFit/>
          </a:bodyPr>
          <a:lstStyle/>
          <a:p>
            <a:pPr marL="457200">
              <a:spcBef>
                <a:spcPts val="600"/>
              </a:spcBef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BBM tests</a:t>
            </a:r>
            <a:r>
              <a:rPr lang="en-US" sz="1400" b="1" baseline="30000" dirty="0">
                <a:solidFill>
                  <a:schemeClr val="tx1"/>
                </a:solidFill>
                <a:latin typeface="+mj-lt"/>
              </a:rPr>
              <a:t>1,2,4</a:t>
            </a:r>
          </a:p>
          <a:p>
            <a:pPr marL="682625" indent="-220663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 Nova Light"/>
              </a:rPr>
              <a:t>Have the potential to address unmet needs because they</a:t>
            </a:r>
          </a:p>
          <a:p>
            <a:pPr marL="914400" lvl="1" indent="-231775">
              <a:lnSpc>
                <a:spcPct val="95000"/>
              </a:lnSpc>
              <a:spcBef>
                <a:spcPts val="600"/>
              </a:spcBef>
              <a:buFont typeface="Arial Nova Light" panose="020B0304020202020204" pitchFamily="34" charset="0"/>
              <a:buChar char="–"/>
            </a:pPr>
            <a:r>
              <a:rPr lang="en-US" sz="1400" dirty="0">
                <a:solidFill>
                  <a:schemeClr val="tx1"/>
                </a:solidFill>
                <a:latin typeface="Arial Nova Light"/>
              </a:rPr>
              <a:t>Limit the number of patients that require a confirmatory PET scan</a:t>
            </a:r>
          </a:p>
          <a:p>
            <a:pPr marL="914400" lvl="1" indent="-231775">
              <a:lnSpc>
                <a:spcPct val="95000"/>
              </a:lnSpc>
              <a:spcBef>
                <a:spcPts val="600"/>
              </a:spcBef>
              <a:buFont typeface="Arial Nova Light" panose="020B0304020202020204" pitchFamily="34" charset="0"/>
              <a:buChar char="–"/>
            </a:pPr>
            <a:r>
              <a:rPr lang="en-US" sz="1400" dirty="0">
                <a:solidFill>
                  <a:schemeClr val="tx1"/>
                </a:solidFill>
                <a:latin typeface="Arial Nova Light"/>
              </a:rPr>
              <a:t>Help with earlier diagnosis of AD</a:t>
            </a:r>
          </a:p>
          <a:p>
            <a:pPr marL="682625" indent="-220663">
              <a:lnSpc>
                <a:spcPct val="95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 Nova Light"/>
              </a:rPr>
              <a:t>Current limitations include</a:t>
            </a:r>
          </a:p>
          <a:p>
            <a:pPr marL="914400" lvl="1" indent="-231775">
              <a:lnSpc>
                <a:spcPct val="95000"/>
              </a:lnSpc>
              <a:spcBef>
                <a:spcPts val="600"/>
              </a:spcBef>
              <a:buFont typeface="Arial Nova Light" panose="020B0304020202020204" pitchFamily="34" charset="0"/>
              <a:buChar char="–"/>
            </a:pPr>
            <a:r>
              <a:rPr lang="en-US" sz="1400" dirty="0">
                <a:solidFill>
                  <a:schemeClr val="tx1"/>
                </a:solidFill>
                <a:latin typeface="Arial Nova Light"/>
              </a:rPr>
              <a:t>Age-dependent accuracy</a:t>
            </a:r>
          </a:p>
          <a:p>
            <a:pPr marL="914400" lvl="1" indent="-231775">
              <a:lnSpc>
                <a:spcPct val="95000"/>
              </a:lnSpc>
              <a:spcBef>
                <a:spcPts val="600"/>
              </a:spcBef>
              <a:buFont typeface="Arial Nova Light" panose="020B0304020202020204" pitchFamily="34" charset="0"/>
              <a:buChar char="–"/>
            </a:pPr>
            <a:r>
              <a:rPr lang="en-US" sz="1400" dirty="0">
                <a:solidFill>
                  <a:schemeClr val="tx1"/>
                </a:solidFill>
                <a:latin typeface="Arial Nova Light"/>
              </a:rPr>
              <a:t>Results influenced by comorbidities such as hypertension or CKD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914B6E-4FD4-F1FA-50A2-DAD044599BF1}"/>
              </a:ext>
            </a:extLst>
          </p:cNvPr>
          <p:cNvSpPr/>
          <p:nvPr/>
        </p:nvSpPr>
        <p:spPr>
          <a:xfrm flipH="1">
            <a:off x="0" y="0"/>
            <a:ext cx="375412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45720" rIns="2743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endParaRPr lang="en-US" altLang="ko-KR" sz="1200">
              <a:solidFill>
                <a:srgbClr val="000000"/>
              </a:solidFill>
              <a:latin typeface="Arial Nova Cond" panose="020B0506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BFCABB3-EA52-E037-7372-9B4944D71697}"/>
              </a:ext>
            </a:extLst>
          </p:cNvPr>
          <p:cNvSpPr txBox="1">
            <a:spLocks/>
          </p:cNvSpPr>
          <p:nvPr/>
        </p:nvSpPr>
        <p:spPr>
          <a:xfrm>
            <a:off x="327535" y="3354677"/>
            <a:ext cx="2858118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Despite rapid expansion in BBM development, significant hurdles remain to reach broad adoption in AD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1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75349ABB-85FA-FD66-ECD3-BA72BB1D279F}"/>
              </a:ext>
            </a:extLst>
          </p:cNvPr>
          <p:cNvSpPr txBox="1">
            <a:spLocks/>
          </p:cNvSpPr>
          <p:nvPr/>
        </p:nvSpPr>
        <p:spPr>
          <a:xfrm>
            <a:off x="327534" y="2093554"/>
            <a:ext cx="2952262" cy="916409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EXECUTIVE SUMMARY – THE BBM SPACE TODAY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3A42C9D-28B5-8480-2DCE-E2908A42EFDC}"/>
              </a:ext>
            </a:extLst>
          </p:cNvPr>
          <p:cNvSpPr/>
          <p:nvPr/>
        </p:nvSpPr>
        <p:spPr>
          <a:xfrm>
            <a:off x="4655896" y="988175"/>
            <a:ext cx="758540" cy="75854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 scaled="1"/>
          </a:gradFill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800">
              <a:solidFill>
                <a:srgbClr val="F9F36D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Graphic 11" descr="Construction Barricade outline">
            <a:extLst>
              <a:ext uri="{FF2B5EF4-FFF2-40B4-BE49-F238E27FC236}">
                <a16:creationId xmlns:a16="http://schemas.microsoft.com/office/drawing/2014/main" id="{453D711B-00FA-0537-FBED-3C8EB8137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0826" y="1123093"/>
            <a:ext cx="449100" cy="4491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8A53E14-8C67-4A3E-DD44-B43D052529FC}"/>
              </a:ext>
            </a:extLst>
          </p:cNvPr>
          <p:cNvGrpSpPr/>
          <p:nvPr/>
        </p:nvGrpSpPr>
        <p:grpSpPr>
          <a:xfrm>
            <a:off x="4655896" y="3331765"/>
            <a:ext cx="758540" cy="758540"/>
            <a:chOff x="4655896" y="3331765"/>
            <a:chExt cx="758540" cy="7585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95AB863-B383-D71F-A76C-C15931458941}"/>
                </a:ext>
              </a:extLst>
            </p:cNvPr>
            <p:cNvSpPr/>
            <p:nvPr/>
          </p:nvSpPr>
          <p:spPr>
            <a:xfrm>
              <a:off x="4655896" y="3331765"/>
              <a:ext cx="758540" cy="758540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0" scaled="1"/>
            </a:gradFill>
            <a:ln w="158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2800">
                <a:solidFill>
                  <a:srgbClr val="F9F36D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34" name="Graphic 33" descr="Sprouting Seed outline">
              <a:extLst>
                <a:ext uri="{FF2B5EF4-FFF2-40B4-BE49-F238E27FC236}">
                  <a16:creationId xmlns:a16="http://schemas.microsoft.com/office/drawing/2014/main" id="{6481125F-2816-A61A-08DC-1FE3F2027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90271" y="3466140"/>
              <a:ext cx="489790" cy="489790"/>
            </a:xfrm>
            <a:prstGeom prst="rect">
              <a:avLst/>
            </a:prstGeom>
          </p:spPr>
        </p:pic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7C39F0-BD4F-56D8-9F54-82CEFB62EC8D}"/>
              </a:ext>
            </a:extLst>
          </p:cNvPr>
          <p:cNvCxnSpPr>
            <a:cxnSpLocks/>
          </p:cNvCxnSpPr>
          <p:nvPr/>
        </p:nvCxnSpPr>
        <p:spPr>
          <a:xfrm>
            <a:off x="5023605" y="2434685"/>
            <a:ext cx="6346172" cy="0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793A26B-6D0F-5E4C-592B-8AC05483C70D}"/>
              </a:ext>
            </a:extLst>
          </p:cNvPr>
          <p:cNvSpPr/>
          <p:nvPr/>
        </p:nvSpPr>
        <p:spPr>
          <a:xfrm>
            <a:off x="5124370" y="5373182"/>
            <a:ext cx="6731181" cy="653369"/>
          </a:xfrm>
          <a:prstGeom prst="roundRect">
            <a:avLst>
              <a:gd name="adj" fmla="val 22260"/>
            </a:avLst>
          </a:prstGeom>
          <a:gradFill>
            <a:gsLst>
              <a:gs pos="100000">
                <a:schemeClr val="accent2">
                  <a:lumMod val="50000"/>
                </a:schemeClr>
              </a:gs>
              <a:gs pos="0">
                <a:schemeClr val="accent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Because of the multiple steps in the diagnosis of AD, the average 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predicted wait time between clinical diagnosis and treatment is 18.6 months</a:t>
            </a:r>
            <a:r>
              <a:rPr kumimoji="0" lang="en-US" sz="1400" b="1" i="0" u="none" strike="noStrike" kern="0" cap="none" spc="0" normalizeH="0" baseline="30000" noProof="0" dirty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A022165-BE65-8782-4514-2221FC8FA682}"/>
              </a:ext>
            </a:extLst>
          </p:cNvPr>
          <p:cNvSpPr/>
          <p:nvPr/>
        </p:nvSpPr>
        <p:spPr>
          <a:xfrm>
            <a:off x="5009848" y="5107675"/>
            <a:ext cx="504825" cy="5048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690F401-CD75-194A-6A20-DA2370AF72C4}"/>
              </a:ext>
            </a:extLst>
          </p:cNvPr>
          <p:cNvGrpSpPr/>
          <p:nvPr/>
        </p:nvGrpSpPr>
        <p:grpSpPr>
          <a:xfrm>
            <a:off x="4927819" y="5033506"/>
            <a:ext cx="2749048" cy="674255"/>
            <a:chOff x="9357233" y="4653773"/>
            <a:chExt cx="2115325" cy="51882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FC54C7E-5F43-9481-D0D3-835CAC6B21E6}"/>
                </a:ext>
              </a:extLst>
            </p:cNvPr>
            <p:cNvSpPr txBox="1"/>
            <p:nvPr/>
          </p:nvSpPr>
          <p:spPr>
            <a:xfrm>
              <a:off x="9894940" y="4674314"/>
              <a:ext cx="1577618" cy="252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b="1">
                  <a:solidFill>
                    <a:schemeClr val="accent2"/>
                  </a:solidFill>
                  <a:latin typeface="Arial Black" panose="020B0A04020102020204" pitchFamily="34" charset="0"/>
                </a:rPr>
                <a:t>Did you know?</a:t>
              </a:r>
            </a:p>
          </p:txBody>
        </p:sp>
        <p:pic>
          <p:nvPicPr>
            <p:cNvPr id="27" name="Graphic 26" descr="Information with solid fill">
              <a:extLst>
                <a:ext uri="{FF2B5EF4-FFF2-40B4-BE49-F238E27FC236}">
                  <a16:creationId xmlns:a16="http://schemas.microsoft.com/office/drawing/2014/main" id="{2BC0E457-9A18-8098-9EE9-9F1EEE942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57233" y="4653773"/>
              <a:ext cx="518822" cy="518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7619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9DA8ABC0-6E76-00C1-C878-F72E42265C58}"/>
              </a:ext>
            </a:extLst>
          </p:cNvPr>
          <p:cNvSpPr/>
          <p:nvPr/>
        </p:nvSpPr>
        <p:spPr>
          <a:xfrm rot="16200000">
            <a:off x="3217145" y="2072707"/>
            <a:ext cx="5194303" cy="1759263"/>
          </a:xfrm>
          <a:custGeom>
            <a:avLst/>
            <a:gdLst>
              <a:gd name="connsiteX0" fmla="*/ 0 w 6375804"/>
              <a:gd name="connsiteY0" fmla="*/ 1968810 h 1968810"/>
              <a:gd name="connsiteX1" fmla="*/ 3187902 w 6375804"/>
              <a:gd name="connsiteY1" fmla="*/ 0 h 1968810"/>
              <a:gd name="connsiteX2" fmla="*/ 6375804 w 6375804"/>
              <a:gd name="connsiteY2" fmla="*/ 1968810 h 1968810"/>
              <a:gd name="connsiteX3" fmla="*/ 0 w 6375804"/>
              <a:gd name="connsiteY3" fmla="*/ 1968810 h 1968810"/>
              <a:gd name="connsiteX0" fmla="*/ 0 w 5661429"/>
              <a:gd name="connsiteY0" fmla="*/ 1968810 h 1968810"/>
              <a:gd name="connsiteX1" fmla="*/ 3187902 w 5661429"/>
              <a:gd name="connsiteY1" fmla="*/ 0 h 1968810"/>
              <a:gd name="connsiteX2" fmla="*/ 5661429 w 5661429"/>
              <a:gd name="connsiteY2" fmla="*/ 1806885 h 1968810"/>
              <a:gd name="connsiteX3" fmla="*/ 0 w 5661429"/>
              <a:gd name="connsiteY3" fmla="*/ 1968810 h 1968810"/>
              <a:gd name="connsiteX0" fmla="*/ 0 w 5289954"/>
              <a:gd name="connsiteY0" fmla="*/ 1787838 h 1806885"/>
              <a:gd name="connsiteX1" fmla="*/ 2816427 w 5289954"/>
              <a:gd name="connsiteY1" fmla="*/ 0 h 1806885"/>
              <a:gd name="connsiteX2" fmla="*/ 5289954 w 5289954"/>
              <a:gd name="connsiteY2" fmla="*/ 1806885 h 1806885"/>
              <a:gd name="connsiteX3" fmla="*/ 0 w 5289954"/>
              <a:gd name="connsiteY3" fmla="*/ 1787838 h 1806885"/>
              <a:gd name="connsiteX0" fmla="*/ 0 w 5489979"/>
              <a:gd name="connsiteY0" fmla="*/ 1787838 h 1787838"/>
              <a:gd name="connsiteX1" fmla="*/ 2816427 w 5489979"/>
              <a:gd name="connsiteY1" fmla="*/ 0 h 1787838"/>
              <a:gd name="connsiteX2" fmla="*/ 5489979 w 5489979"/>
              <a:gd name="connsiteY2" fmla="*/ 1730685 h 1787838"/>
              <a:gd name="connsiteX3" fmla="*/ 0 w 5489979"/>
              <a:gd name="connsiteY3" fmla="*/ 1787838 h 1787838"/>
              <a:gd name="connsiteX0" fmla="*/ 0 w 5575704"/>
              <a:gd name="connsiteY0" fmla="*/ 1787838 h 1787838"/>
              <a:gd name="connsiteX1" fmla="*/ 2816427 w 5575704"/>
              <a:gd name="connsiteY1" fmla="*/ 0 h 1787838"/>
              <a:gd name="connsiteX2" fmla="*/ 5575704 w 5575704"/>
              <a:gd name="connsiteY2" fmla="*/ 1673535 h 1787838"/>
              <a:gd name="connsiteX3" fmla="*/ 0 w 5575704"/>
              <a:gd name="connsiteY3" fmla="*/ 1787838 h 1787838"/>
              <a:gd name="connsiteX0" fmla="*/ 0 w 5509029"/>
              <a:gd name="connsiteY0" fmla="*/ 1759263 h 1759263"/>
              <a:gd name="connsiteX1" fmla="*/ 2749752 w 5509029"/>
              <a:gd name="connsiteY1" fmla="*/ 0 h 1759263"/>
              <a:gd name="connsiteX2" fmla="*/ 5509029 w 5509029"/>
              <a:gd name="connsiteY2" fmla="*/ 1673535 h 1759263"/>
              <a:gd name="connsiteX3" fmla="*/ 0 w 5509029"/>
              <a:gd name="connsiteY3" fmla="*/ 1759263 h 175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9029" h="1759263">
                <a:moveTo>
                  <a:pt x="0" y="1759263"/>
                </a:moveTo>
                <a:lnTo>
                  <a:pt x="2749752" y="0"/>
                </a:lnTo>
                <a:lnTo>
                  <a:pt x="5509029" y="1673535"/>
                </a:lnTo>
                <a:lnTo>
                  <a:pt x="0" y="1759263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7446881-DB2B-966B-C448-E00C29EB26EA}"/>
              </a:ext>
            </a:extLst>
          </p:cNvPr>
          <p:cNvSpPr/>
          <p:nvPr/>
        </p:nvSpPr>
        <p:spPr>
          <a:xfrm>
            <a:off x="6567999" y="473075"/>
            <a:ext cx="2680776" cy="15104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0000">
                  <a:schemeClr val="accent1"/>
                </a:gs>
              </a:gsLst>
              <a:lin ang="18000000" scaled="0"/>
              <a:tileRect/>
            </a:gradFill>
            <a:prstDash val="solid"/>
            <a:miter lim="800000"/>
          </a:ln>
          <a:effectLst>
            <a:outerShdw blurRad="63500" dist="25400" dir="2700000" algn="tl" rotWithShape="0">
              <a:schemeClr val="tx1">
                <a:lumMod val="40000"/>
                <a:lumOff val="60000"/>
                <a:alpha val="35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00">
                <a:solidFill>
                  <a:srgbClr val="000000"/>
                </a:solidFill>
                <a:latin typeface="Arial Nova Light"/>
              </a:rPr>
              <a:t>Testing for multiple</a:t>
            </a:r>
            <a:br>
              <a:rPr lang="en-US" sz="1300">
                <a:solidFill>
                  <a:srgbClr val="000000"/>
                </a:solidFill>
                <a:latin typeface="Arial Nova Light"/>
              </a:rPr>
            </a:br>
            <a:r>
              <a:rPr lang="en-US" sz="1300">
                <a:solidFill>
                  <a:srgbClr val="000000"/>
                </a:solidFill>
                <a:latin typeface="Arial Nova Light"/>
              </a:rPr>
              <a:t>targets yields the most</a:t>
            </a:r>
            <a:br>
              <a:rPr lang="en-US" sz="1300">
                <a:solidFill>
                  <a:srgbClr val="000000"/>
                </a:solidFill>
                <a:latin typeface="Arial Nova Light"/>
              </a:rPr>
            </a:br>
            <a:r>
              <a:rPr lang="en-US" sz="1300">
                <a:solidFill>
                  <a:srgbClr val="000000"/>
                </a:solidFill>
                <a:latin typeface="Arial Nova Light"/>
              </a:rPr>
              <a:t>promising outcomes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AF355F5-353B-141B-EB37-B26975031A5F}"/>
              </a:ext>
            </a:extLst>
          </p:cNvPr>
          <p:cNvSpPr/>
          <p:nvPr/>
        </p:nvSpPr>
        <p:spPr>
          <a:xfrm>
            <a:off x="3962400" y="5524500"/>
            <a:ext cx="7894638" cy="601218"/>
          </a:xfrm>
          <a:prstGeom prst="roundRect">
            <a:avLst/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2700000" scaled="1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numCol="1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Despite an initial sluggish adoption, emerging trends point toward the anticipated expansion of BBMs in clinical practice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D7C59E-B421-1C1A-D84F-1BBD18459950}"/>
              </a:ext>
            </a:extLst>
          </p:cNvPr>
          <p:cNvSpPr/>
          <p:nvPr/>
        </p:nvSpPr>
        <p:spPr>
          <a:xfrm>
            <a:off x="0" y="0"/>
            <a:ext cx="3754120" cy="68580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45720" rIns="2743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endParaRPr lang="en-US" altLang="ko-KR" sz="1200">
              <a:solidFill>
                <a:srgbClr val="000000"/>
              </a:solidFill>
              <a:latin typeface="Arial Nova Cond" panose="020B0506020202020204" pitchFamily="34" charset="0"/>
            </a:endParaRPr>
          </a:p>
        </p:txBody>
      </p:sp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DAB9B4BA-CF13-62D7-A5F1-3A5C5430C40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AB9B4BA-CF13-62D7-A5F1-3A5C5430C4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17E26C3-73B9-2EE4-9957-817276AD01F6}"/>
              </a:ext>
            </a:extLst>
          </p:cNvPr>
          <p:cNvSpPr/>
          <p:nvPr/>
        </p:nvSpPr>
        <p:spPr>
          <a:xfrm>
            <a:off x="6567998" y="2115228"/>
            <a:ext cx="2680776" cy="15104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0000">
                  <a:schemeClr val="accent1"/>
                </a:gs>
              </a:gsLst>
              <a:lin ang="18000000" scaled="0"/>
              <a:tileRect/>
            </a:gradFill>
            <a:prstDash val="solid"/>
            <a:miter lim="800000"/>
          </a:ln>
          <a:effectLst>
            <a:outerShdw blurRad="63500" dist="25400" dir="2700000" algn="tl" rotWithShape="0">
              <a:schemeClr val="tx1">
                <a:lumMod val="40000"/>
                <a:lumOff val="60000"/>
                <a:alpha val="35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latin typeface="Arial Nova Light"/>
              </a:rPr>
              <a:t>Wider insurance</a:t>
            </a:r>
            <a:br>
              <a:rPr lang="en-US" sz="1300" dirty="0">
                <a:solidFill>
                  <a:srgbClr val="000000"/>
                </a:solidFill>
                <a:latin typeface="Arial Nova Light"/>
              </a:rPr>
            </a:br>
            <a:r>
              <a:rPr lang="en-US" sz="1300" dirty="0">
                <a:solidFill>
                  <a:srgbClr val="000000"/>
                </a:solidFill>
                <a:latin typeface="Arial Nova Light"/>
              </a:rPr>
              <a:t>coverage and improved reimbursement will</a:t>
            </a:r>
            <a:br>
              <a:rPr lang="en-US" sz="1300" dirty="0">
                <a:solidFill>
                  <a:srgbClr val="000000"/>
                </a:solidFill>
                <a:latin typeface="Arial Nova Light"/>
              </a:rPr>
            </a:br>
            <a:r>
              <a:rPr lang="en-US" sz="1300" dirty="0">
                <a:solidFill>
                  <a:srgbClr val="000000"/>
                </a:solidFill>
                <a:latin typeface="Arial Nova Light"/>
              </a:rPr>
              <a:t>enhance BBM accessibility</a:t>
            </a:r>
            <a:br>
              <a:rPr lang="en-US" sz="1300" dirty="0">
                <a:solidFill>
                  <a:srgbClr val="000000"/>
                </a:solidFill>
                <a:latin typeface="Arial Nova Light"/>
              </a:rPr>
            </a:br>
            <a:r>
              <a:rPr lang="en-US" sz="1300" dirty="0">
                <a:solidFill>
                  <a:srgbClr val="000000"/>
                </a:solidFill>
                <a:latin typeface="Arial Nova Light"/>
              </a:rPr>
              <a:t>for AD diagnosis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93C13FA-79CB-C0E2-A178-98E0B9F10F31}"/>
              </a:ext>
            </a:extLst>
          </p:cNvPr>
          <p:cNvSpPr/>
          <p:nvPr/>
        </p:nvSpPr>
        <p:spPr>
          <a:xfrm>
            <a:off x="6567998" y="3757381"/>
            <a:ext cx="2680776" cy="1510462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0000">
                  <a:schemeClr val="accent1"/>
                </a:gs>
              </a:gsLst>
              <a:lin ang="18000000" scaled="0"/>
              <a:tileRect/>
            </a:gradFill>
            <a:prstDash val="solid"/>
            <a:miter lim="800000"/>
          </a:ln>
          <a:effectLst>
            <a:outerShdw blurRad="63500" dist="25400" dir="2700000" algn="tl" rotWithShape="0">
              <a:schemeClr val="tx1">
                <a:lumMod val="40000"/>
                <a:lumOff val="60000"/>
                <a:alpha val="35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latin typeface="Arial Nova Light"/>
              </a:rPr>
              <a:t>Increasing investments</a:t>
            </a:r>
            <a:br>
              <a:rPr lang="en-US" sz="1300" dirty="0">
                <a:latin typeface="Arial Nova Light"/>
              </a:rPr>
            </a:br>
            <a:r>
              <a:rPr lang="en-US" sz="1300" dirty="0">
                <a:solidFill>
                  <a:srgbClr val="000000"/>
                </a:solidFill>
                <a:latin typeface="Arial Nova Light"/>
              </a:rPr>
              <a:t>and strategic partnerships</a:t>
            </a:r>
            <a:br>
              <a:rPr lang="en-US" sz="1300" dirty="0">
                <a:latin typeface="Arial Nova Light"/>
              </a:rPr>
            </a:br>
            <a:r>
              <a:rPr lang="en-US" sz="1300" dirty="0">
                <a:solidFill>
                  <a:srgbClr val="000000"/>
                </a:solidFill>
                <a:latin typeface="Arial Nova Light"/>
              </a:rPr>
              <a:t>underscore a high</a:t>
            </a:r>
            <a:br>
              <a:rPr lang="en-US" sz="1300" dirty="0">
                <a:latin typeface="Arial Nova Light"/>
              </a:rPr>
            </a:br>
            <a:r>
              <a:rPr lang="en-US" sz="1300" dirty="0">
                <a:solidFill>
                  <a:srgbClr val="000000"/>
                </a:solidFill>
                <a:latin typeface="Arial Nova Light"/>
              </a:rPr>
              <a:t>level of confidence</a:t>
            </a:r>
            <a:br>
              <a:rPr lang="en-US" sz="1300" dirty="0">
                <a:latin typeface="Arial Nova Light"/>
              </a:rPr>
            </a:br>
            <a:r>
              <a:rPr lang="en-US" sz="1300" dirty="0">
                <a:solidFill>
                  <a:srgbClr val="000000"/>
                </a:solidFill>
                <a:latin typeface="Arial Nova Light"/>
              </a:rPr>
              <a:t>in the potential of BBM testing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8D2DB7F-61C2-F4E0-1FA0-7D718EE406E7}"/>
              </a:ext>
            </a:extLst>
          </p:cNvPr>
          <p:cNvSpPr/>
          <p:nvPr/>
        </p:nvSpPr>
        <p:spPr>
          <a:xfrm>
            <a:off x="9391650" y="473075"/>
            <a:ext cx="2466976" cy="151046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Previous BBM tests examined individual targets. Recent approvals in the market show a shift toward a stronger emphasis on simultaneously assessing various targets</a:t>
            </a:r>
            <a:br>
              <a:rPr lang="en-US" sz="1300" dirty="0">
                <a:solidFill>
                  <a:schemeClr val="tx1"/>
                </a:solidFill>
              </a:rPr>
            </a:br>
            <a:r>
              <a:rPr lang="en-US" sz="1300" dirty="0">
                <a:solidFill>
                  <a:schemeClr val="tx1"/>
                </a:solidFill>
              </a:rPr>
              <a:t>(</a:t>
            </a:r>
            <a:r>
              <a:rPr lang="en-US" sz="1300" dirty="0" err="1">
                <a:solidFill>
                  <a:schemeClr val="tx1"/>
                </a:solidFill>
              </a:rPr>
              <a:t>ie</a:t>
            </a:r>
            <a:r>
              <a:rPr lang="en-US" sz="1300" dirty="0">
                <a:solidFill>
                  <a:schemeClr val="tx1"/>
                </a:solidFill>
              </a:rPr>
              <a:t>, Aβ and p-tau 217)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D578FF4-DB5F-D0AB-4BDA-3190AEDE9F62}"/>
              </a:ext>
            </a:extLst>
          </p:cNvPr>
          <p:cNvSpPr/>
          <p:nvPr/>
        </p:nvSpPr>
        <p:spPr>
          <a:xfrm>
            <a:off x="9391650" y="2115228"/>
            <a:ext cx="2466976" cy="151046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With the emergence of DMTs, we anticipate that more BBM tests will secure CPT codes, insurance coverage, and reimbursement protocols, accelerating their adoption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86D3BFF-C83C-6176-8463-8DE38DAAB6A1}"/>
              </a:ext>
            </a:extLst>
          </p:cNvPr>
          <p:cNvSpPr/>
          <p:nvPr/>
        </p:nvSpPr>
        <p:spPr>
          <a:xfrm>
            <a:off x="9391650" y="3757381"/>
            <a:ext cx="2466976" cy="151046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tx1"/>
                </a:solidFill>
              </a:rPr>
              <a:t>These collaborations not only demonstrate a commitment to advancing BBM technologies, but also indicate a growing belief in their ability to make</a:t>
            </a:r>
            <a:br>
              <a:rPr lang="en-US" sz="1300" dirty="0">
                <a:solidFill>
                  <a:schemeClr val="tx1"/>
                </a:solidFill>
              </a:rPr>
            </a:br>
            <a:r>
              <a:rPr lang="en-US" sz="1300" dirty="0">
                <a:solidFill>
                  <a:schemeClr val="tx1"/>
                </a:solidFill>
              </a:rPr>
              <a:t> a meaningful impact</a:t>
            </a:r>
            <a:br>
              <a:rPr lang="en-US" sz="1300" dirty="0">
                <a:solidFill>
                  <a:schemeClr val="tx1"/>
                </a:solidFill>
              </a:rPr>
            </a:br>
            <a:r>
              <a:rPr lang="en-US" sz="1300" dirty="0">
                <a:solidFill>
                  <a:schemeClr val="tx1"/>
                </a:solidFill>
              </a:rPr>
              <a:t>to AD diagnosis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C5BD506-0288-94CD-417E-6CF7A33E6A1F}"/>
              </a:ext>
            </a:extLst>
          </p:cNvPr>
          <p:cNvGrpSpPr/>
          <p:nvPr/>
        </p:nvGrpSpPr>
        <p:grpSpPr>
          <a:xfrm>
            <a:off x="4038893" y="2475712"/>
            <a:ext cx="1028700" cy="874435"/>
            <a:chOff x="4000793" y="2525989"/>
            <a:chExt cx="1028700" cy="874435"/>
          </a:xfrm>
        </p:grpSpPr>
        <p:sp>
          <p:nvSpPr>
            <p:cNvPr id="31" name="Rectangle: Top Corners Rounded 30">
              <a:extLst>
                <a:ext uri="{FF2B5EF4-FFF2-40B4-BE49-F238E27FC236}">
                  <a16:creationId xmlns:a16="http://schemas.microsoft.com/office/drawing/2014/main" id="{09E6F0EE-6B37-183E-B1CC-B720B8CC122C}"/>
                </a:ext>
              </a:extLst>
            </p:cNvPr>
            <p:cNvSpPr/>
            <p:nvPr/>
          </p:nvSpPr>
          <p:spPr>
            <a:xfrm>
              <a:off x="4000924" y="2525989"/>
              <a:ext cx="1028438" cy="220665"/>
            </a:xfrm>
            <a:prstGeom prst="round2SameRect">
              <a:avLst>
                <a:gd name="adj1" fmla="val 0"/>
                <a:gd name="adj2" fmla="val 0"/>
              </a:avLst>
            </a:pr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BBM Tests</a:t>
              </a:r>
            </a:p>
          </p:txBody>
        </p:sp>
        <p:sp>
          <p:nvSpPr>
            <p:cNvPr id="29" name="Rectangle: Top Corners Rounded 28">
              <a:extLst>
                <a:ext uri="{FF2B5EF4-FFF2-40B4-BE49-F238E27FC236}">
                  <a16:creationId xmlns:a16="http://schemas.microsoft.com/office/drawing/2014/main" id="{98419422-B0C4-1D98-7454-6961D7D3B449}"/>
                </a:ext>
              </a:extLst>
            </p:cNvPr>
            <p:cNvSpPr/>
            <p:nvPr/>
          </p:nvSpPr>
          <p:spPr>
            <a:xfrm flipV="1">
              <a:off x="4000793" y="2746791"/>
              <a:ext cx="1028700" cy="653633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Graphic 41" descr="Test tubes outline">
              <a:extLst>
                <a:ext uri="{FF2B5EF4-FFF2-40B4-BE49-F238E27FC236}">
                  <a16:creationId xmlns:a16="http://schemas.microsoft.com/office/drawing/2014/main" id="{97C4B024-2C88-B0FA-5A6E-A4209C609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85331" y="2738399"/>
              <a:ext cx="659625" cy="659625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7AF3237-FE5F-323F-661E-D61548E6B31B}"/>
              </a:ext>
            </a:extLst>
          </p:cNvPr>
          <p:cNvSpPr txBox="1">
            <a:spLocks/>
          </p:cNvSpPr>
          <p:nvPr/>
        </p:nvSpPr>
        <p:spPr>
          <a:xfrm>
            <a:off x="327535" y="3354677"/>
            <a:ext cx="2771265" cy="1107996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"/>
                <a:ea typeface="+mj-ea"/>
                <a:cs typeface="+mj-cs"/>
              </a:rPr>
              <a:t>Slow adoption of BBM tests is poised to shift, driven by outcomes of combination targets, greater coverage and reimbursement, and increased investments, reflecting growing confidence in BBMs in AD diagnosis</a:t>
            </a: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99AEE080-D1AF-50D5-B6CC-8F0F766CB5DA}"/>
              </a:ext>
            </a:extLst>
          </p:cNvPr>
          <p:cNvSpPr txBox="1">
            <a:spLocks/>
          </p:cNvSpPr>
          <p:nvPr/>
        </p:nvSpPr>
        <p:spPr>
          <a:xfrm>
            <a:off x="327534" y="2093554"/>
            <a:ext cx="2952262" cy="916409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EXECUTIVE SUMMARY – THE FUTURE BBM LANDSCAPE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990DCD-F599-21E8-ABF3-2D227DBC5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479335-2349-41C2-89BC-F663301FC2E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E7635A-9559-B201-E9EB-8712E321827E}"/>
              </a:ext>
            </a:extLst>
          </p:cNvPr>
          <p:cNvSpPr/>
          <p:nvPr/>
        </p:nvSpPr>
        <p:spPr>
          <a:xfrm>
            <a:off x="6259271" y="911479"/>
            <a:ext cx="633654" cy="63365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 scaled="1"/>
          </a:gradFill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800">
              <a:solidFill>
                <a:srgbClr val="F9F36D"/>
              </a:solidFill>
              <a:latin typeface="Arial Black" panose="020B0A04020102020204" pitchFamily="34" charset="0"/>
            </a:endParaRPr>
          </a:p>
        </p:txBody>
      </p:sp>
      <p:pic>
        <p:nvPicPr>
          <p:cNvPr id="40" name="Graphic 39" descr="Bullseye outline">
            <a:extLst>
              <a:ext uri="{FF2B5EF4-FFF2-40B4-BE49-F238E27FC236}">
                <a16:creationId xmlns:a16="http://schemas.microsoft.com/office/drawing/2014/main" id="{0A985E0C-D9A0-8B6F-AC87-C215739A61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40380" y="991881"/>
            <a:ext cx="472851" cy="47285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F28AFCA-2B2D-A708-DA0D-1B5F8ABF2BF9}"/>
              </a:ext>
            </a:extLst>
          </p:cNvPr>
          <p:cNvSpPr/>
          <p:nvPr/>
        </p:nvSpPr>
        <p:spPr>
          <a:xfrm>
            <a:off x="6259271" y="2553632"/>
            <a:ext cx="633654" cy="63365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 scaled="1"/>
          </a:gradFill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800">
              <a:solidFill>
                <a:srgbClr val="F9F36D"/>
              </a:solidFill>
              <a:latin typeface="Arial Black" panose="020B0A04020102020204" pitchFamily="34" charset="0"/>
            </a:endParaRPr>
          </a:p>
        </p:txBody>
      </p:sp>
      <p:pic>
        <p:nvPicPr>
          <p:cNvPr id="46" name="Graphic 45" descr="Bar graph with upward trend outline">
            <a:extLst>
              <a:ext uri="{FF2B5EF4-FFF2-40B4-BE49-F238E27FC236}">
                <a16:creationId xmlns:a16="http://schemas.microsoft.com/office/drawing/2014/main" id="{71850012-A665-D2CD-9916-48ECFC895D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49291" y="2641832"/>
            <a:ext cx="457254" cy="45725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BFBD32E-D751-74EA-EFF6-451B6490E7CB}"/>
              </a:ext>
            </a:extLst>
          </p:cNvPr>
          <p:cNvSpPr/>
          <p:nvPr/>
        </p:nvSpPr>
        <p:spPr>
          <a:xfrm>
            <a:off x="6259271" y="4195785"/>
            <a:ext cx="633654" cy="633654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 scaled="1"/>
          </a:gradFill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800">
              <a:solidFill>
                <a:srgbClr val="F9F36D"/>
              </a:solidFill>
              <a:latin typeface="Arial Black" panose="020B0A04020102020204" pitchFamily="34" charset="0"/>
            </a:endParaRPr>
          </a:p>
        </p:txBody>
      </p:sp>
      <p:pic>
        <p:nvPicPr>
          <p:cNvPr id="44" name="Graphic 43" descr="Handshake outline">
            <a:extLst>
              <a:ext uri="{FF2B5EF4-FFF2-40B4-BE49-F238E27FC236}">
                <a16:creationId xmlns:a16="http://schemas.microsoft.com/office/drawing/2014/main" id="{DD72B492-2382-988F-8F82-ADAA75004D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37494" y="4278248"/>
            <a:ext cx="468729" cy="46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60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A8E7-4CFA-44A3-C322-C5B3857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373" y="2375237"/>
            <a:ext cx="11083255" cy="677108"/>
          </a:xfrm>
        </p:spPr>
        <p:txBody>
          <a:bodyPr/>
          <a:lstStyle/>
          <a:p>
            <a:r>
              <a:rPr lang="en-US"/>
              <a:t>Detailed Findings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CAB1B-5894-27F7-DEA8-7A2024A9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</p:spPr>
        <p:txBody>
          <a:bodyPr/>
          <a:lstStyle/>
          <a:p>
            <a:fld id="{0B479335-2349-41C2-89BC-F663301FC2E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4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>
            <a:extLst>
              <a:ext uri="{FF2B5EF4-FFF2-40B4-BE49-F238E27FC236}">
                <a16:creationId xmlns:a16="http://schemas.microsoft.com/office/drawing/2014/main" id="{DF8DD331-066F-E4D2-0F40-A6156BC5EF26}"/>
              </a:ext>
            </a:extLst>
          </p:cNvPr>
          <p:cNvSpPr/>
          <p:nvPr/>
        </p:nvSpPr>
        <p:spPr>
          <a:xfrm>
            <a:off x="6305393" y="4408699"/>
            <a:ext cx="5546645" cy="1714013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square" lIns="91440" tIns="0" rIns="91440" bIns="0" anchor="ctr"/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A408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5D5DBD1E-C0D1-9D5B-A605-2DA216D51925}"/>
              </a:ext>
            </a:extLst>
          </p:cNvPr>
          <p:cNvSpPr txBox="1"/>
          <p:nvPr/>
        </p:nvSpPr>
        <p:spPr>
          <a:xfrm>
            <a:off x="8604012" y="4241737"/>
            <a:ext cx="94940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408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P-tau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C0A17126-3579-31A5-00DF-E8C16A9D6F7F}"/>
              </a:ext>
            </a:extLst>
          </p:cNvPr>
          <p:cNvSpPr txBox="1"/>
          <p:nvPr/>
        </p:nvSpPr>
        <p:spPr>
          <a:xfrm>
            <a:off x="6455132" y="5309018"/>
            <a:ext cx="2596556" cy="4998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Plasma p‐tau levels are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related to both the density of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Aβ plaques and tau tangles</a:t>
            </a:r>
            <a:r>
              <a:rPr lang="en-US" sz="1200" baseline="30000" dirty="0">
                <a:solidFill>
                  <a:srgbClr val="000000"/>
                </a:solidFill>
              </a:rPr>
              <a:t>6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A3B3F03F-980D-B741-1E38-21C16524189F}"/>
              </a:ext>
            </a:extLst>
          </p:cNvPr>
          <p:cNvSpPr/>
          <p:nvPr/>
        </p:nvSpPr>
        <p:spPr>
          <a:xfrm>
            <a:off x="10077170" y="4602546"/>
            <a:ext cx="621792" cy="62179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 scaled="1"/>
          </a:gradFill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9F3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FB4DB135-C91A-E32D-08FB-B30429464FCD}"/>
              </a:ext>
            </a:extLst>
          </p:cNvPr>
          <p:cNvGrpSpPr/>
          <p:nvPr/>
        </p:nvGrpSpPr>
        <p:grpSpPr>
          <a:xfrm>
            <a:off x="10211731" y="4729928"/>
            <a:ext cx="364487" cy="362200"/>
            <a:chOff x="10107113" y="4950379"/>
            <a:chExt cx="364487" cy="362200"/>
          </a:xfrm>
        </p:grpSpPr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F4BA7611-ED51-94B2-F8A7-B031EF6CA567}"/>
                </a:ext>
              </a:extLst>
            </p:cNvPr>
            <p:cNvSpPr/>
            <p:nvPr/>
          </p:nvSpPr>
          <p:spPr>
            <a:xfrm flipV="1">
              <a:off x="10156951" y="5030415"/>
              <a:ext cx="313233" cy="202251"/>
            </a:xfrm>
            <a:custGeom>
              <a:avLst/>
              <a:gdLst>
                <a:gd name="connsiteX0" fmla="*/ 302509 w 313233"/>
                <a:gd name="connsiteY0" fmla="*/ 138350 h 202251"/>
                <a:gd name="connsiteX1" fmla="*/ 302509 w 313233"/>
                <a:gd name="connsiteY1" fmla="*/ 183971 h 202251"/>
                <a:gd name="connsiteX2" fmla="*/ 302455 w 313233"/>
                <a:gd name="connsiteY2" fmla="*/ 184024 h 202251"/>
                <a:gd name="connsiteX3" fmla="*/ 302418 w 313233"/>
                <a:gd name="connsiteY3" fmla="*/ 184009 h 202251"/>
                <a:gd name="connsiteX4" fmla="*/ 205782 w 313233"/>
                <a:gd name="connsiteY4" fmla="*/ 88015 h 202251"/>
                <a:gd name="connsiteX5" fmla="*/ 177292 w 313233"/>
                <a:gd name="connsiteY5" fmla="*/ 112980 h 202251"/>
                <a:gd name="connsiteX6" fmla="*/ 152324 w 313233"/>
                <a:gd name="connsiteY6" fmla="*/ 88169 h 202251"/>
                <a:gd name="connsiteX7" fmla="*/ 112471 w 313233"/>
                <a:gd name="connsiteY7" fmla="*/ 49685 h 202251"/>
                <a:gd name="connsiteX8" fmla="*/ 84050 w 313233"/>
                <a:gd name="connsiteY8" fmla="*/ 75929 h 202251"/>
                <a:gd name="connsiteX9" fmla="*/ 7582 w 313233"/>
                <a:gd name="connsiteY9" fmla="*/ 0 h 202251"/>
                <a:gd name="connsiteX10" fmla="*/ 0 w 313233"/>
                <a:gd name="connsiteY10" fmla="*/ 7532 h 202251"/>
                <a:gd name="connsiteX11" fmla="*/ 83750 w 313233"/>
                <a:gd name="connsiteY11" fmla="*/ 90726 h 202251"/>
                <a:gd name="connsiteX12" fmla="*/ 112289 w 313233"/>
                <a:gd name="connsiteY12" fmla="*/ 64381 h 202251"/>
                <a:gd name="connsiteX13" fmla="*/ 144785 w 313233"/>
                <a:gd name="connsiteY13" fmla="*/ 95738 h 202251"/>
                <a:gd name="connsiteX14" fmla="*/ 176836 w 313233"/>
                <a:gd name="connsiteY14" fmla="*/ 127575 h 202251"/>
                <a:gd name="connsiteX15" fmla="*/ 205321 w 313233"/>
                <a:gd name="connsiteY15" fmla="*/ 102604 h 202251"/>
                <a:gd name="connsiteX16" fmla="*/ 294819 w 313233"/>
                <a:gd name="connsiteY16" fmla="*/ 191508 h 202251"/>
                <a:gd name="connsiteX17" fmla="*/ 294819 w 313233"/>
                <a:gd name="connsiteY17" fmla="*/ 191583 h 202251"/>
                <a:gd name="connsiteX18" fmla="*/ 294782 w 313233"/>
                <a:gd name="connsiteY18" fmla="*/ 191599 h 202251"/>
                <a:gd name="connsiteX19" fmla="*/ 249030 w 313233"/>
                <a:gd name="connsiteY19" fmla="*/ 191599 h 202251"/>
                <a:gd name="connsiteX20" fmla="*/ 249030 w 313233"/>
                <a:gd name="connsiteY20" fmla="*/ 202252 h 202251"/>
                <a:gd name="connsiteX21" fmla="*/ 313234 w 313233"/>
                <a:gd name="connsiteY21" fmla="*/ 202252 h 202251"/>
                <a:gd name="connsiteX22" fmla="*/ 313234 w 313233"/>
                <a:gd name="connsiteY22" fmla="*/ 138350 h 20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233" h="202251">
                  <a:moveTo>
                    <a:pt x="302509" y="138350"/>
                  </a:moveTo>
                  <a:lnTo>
                    <a:pt x="302509" y="183971"/>
                  </a:lnTo>
                  <a:cubicBezTo>
                    <a:pt x="302508" y="184001"/>
                    <a:pt x="302484" y="184024"/>
                    <a:pt x="302455" y="184024"/>
                  </a:cubicBezTo>
                  <a:cubicBezTo>
                    <a:pt x="302441" y="184023"/>
                    <a:pt x="302427" y="184018"/>
                    <a:pt x="302418" y="184009"/>
                  </a:cubicBezTo>
                  <a:lnTo>
                    <a:pt x="205782" y="88015"/>
                  </a:lnTo>
                  <a:lnTo>
                    <a:pt x="177292" y="112980"/>
                  </a:lnTo>
                  <a:lnTo>
                    <a:pt x="152324" y="88169"/>
                  </a:lnTo>
                  <a:lnTo>
                    <a:pt x="112471" y="49685"/>
                  </a:lnTo>
                  <a:lnTo>
                    <a:pt x="84050" y="75929"/>
                  </a:lnTo>
                  <a:lnTo>
                    <a:pt x="7582" y="0"/>
                  </a:lnTo>
                  <a:lnTo>
                    <a:pt x="0" y="7532"/>
                  </a:lnTo>
                  <a:lnTo>
                    <a:pt x="83750" y="90726"/>
                  </a:lnTo>
                  <a:lnTo>
                    <a:pt x="112289" y="64381"/>
                  </a:lnTo>
                  <a:lnTo>
                    <a:pt x="144785" y="95738"/>
                  </a:lnTo>
                  <a:lnTo>
                    <a:pt x="176836" y="127575"/>
                  </a:lnTo>
                  <a:lnTo>
                    <a:pt x="205321" y="102604"/>
                  </a:lnTo>
                  <a:lnTo>
                    <a:pt x="294819" y="191508"/>
                  </a:lnTo>
                  <a:cubicBezTo>
                    <a:pt x="294840" y="191529"/>
                    <a:pt x="294840" y="191563"/>
                    <a:pt x="294819" y="191583"/>
                  </a:cubicBezTo>
                  <a:cubicBezTo>
                    <a:pt x="294808" y="191593"/>
                    <a:pt x="294796" y="191599"/>
                    <a:pt x="294782" y="191599"/>
                  </a:cubicBezTo>
                  <a:lnTo>
                    <a:pt x="249030" y="191599"/>
                  </a:lnTo>
                  <a:lnTo>
                    <a:pt x="249030" y="202252"/>
                  </a:lnTo>
                  <a:lnTo>
                    <a:pt x="313234" y="202252"/>
                  </a:lnTo>
                  <a:lnTo>
                    <a:pt x="313234" y="138350"/>
                  </a:lnTo>
                  <a:close/>
                </a:path>
              </a:pathLst>
            </a:custGeom>
            <a:solidFill>
              <a:schemeClr val="bg1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0CD17B3A-48FE-4790-9124-BE54A40D0252}"/>
                </a:ext>
              </a:extLst>
            </p:cNvPr>
            <p:cNvSpPr/>
            <p:nvPr/>
          </p:nvSpPr>
          <p:spPr>
            <a:xfrm>
              <a:off x="10107113" y="4950379"/>
              <a:ext cx="364487" cy="362200"/>
            </a:xfrm>
            <a:custGeom>
              <a:avLst/>
              <a:gdLst>
                <a:gd name="connsiteX0" fmla="*/ 364487 w 364487"/>
                <a:gd name="connsiteY0" fmla="*/ 362201 h 362200"/>
                <a:gd name="connsiteX1" fmla="*/ 0 w 364487"/>
                <a:gd name="connsiteY1" fmla="*/ 362201 h 362200"/>
                <a:gd name="connsiteX2" fmla="*/ 0 w 364487"/>
                <a:gd name="connsiteY2" fmla="*/ 0 h 362200"/>
                <a:gd name="connsiteX3" fmla="*/ 10725 w 364487"/>
                <a:gd name="connsiteY3" fmla="*/ 0 h 362200"/>
                <a:gd name="connsiteX4" fmla="*/ 10725 w 364487"/>
                <a:gd name="connsiteY4" fmla="*/ 351548 h 362200"/>
                <a:gd name="connsiteX5" fmla="*/ 364487 w 364487"/>
                <a:gd name="connsiteY5" fmla="*/ 351548 h 362200"/>
                <a:gd name="connsiteX6" fmla="*/ 364487 w 364487"/>
                <a:gd name="connsiteY6" fmla="*/ 362201 h 36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487" h="362200">
                  <a:moveTo>
                    <a:pt x="364487" y="362201"/>
                  </a:moveTo>
                  <a:lnTo>
                    <a:pt x="0" y="362201"/>
                  </a:lnTo>
                  <a:lnTo>
                    <a:pt x="0" y="0"/>
                  </a:lnTo>
                  <a:lnTo>
                    <a:pt x="10725" y="0"/>
                  </a:lnTo>
                  <a:lnTo>
                    <a:pt x="10725" y="351548"/>
                  </a:lnTo>
                  <a:lnTo>
                    <a:pt x="364487" y="351548"/>
                  </a:lnTo>
                  <a:lnTo>
                    <a:pt x="364487" y="362201"/>
                  </a:lnTo>
                  <a:close/>
                </a:path>
              </a:pathLst>
            </a:custGeom>
            <a:solidFill>
              <a:schemeClr val="bg1"/>
            </a:solidFill>
            <a:ln w="53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5" name="TextBox 194">
            <a:extLst>
              <a:ext uri="{FF2B5EF4-FFF2-40B4-BE49-F238E27FC236}">
                <a16:creationId xmlns:a16="http://schemas.microsoft.com/office/drawing/2014/main" id="{968CEF81-37B1-13AC-E025-B3CD15D48BF8}"/>
              </a:ext>
            </a:extLst>
          </p:cNvPr>
          <p:cNvSpPr txBox="1"/>
          <p:nvPr/>
        </p:nvSpPr>
        <p:spPr>
          <a:xfrm>
            <a:off x="9089788" y="5309018"/>
            <a:ext cx="2596556" cy="4998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P-tau levels increase across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the AD continuum, including the asymptomatic phase in sporadic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and genetic forms of AD</a:t>
            </a:r>
            <a:r>
              <a:rPr lang="en-US" sz="1200" baseline="30000" dirty="0">
                <a:solidFill>
                  <a:srgbClr val="000000"/>
                </a:solidFill>
              </a:rPr>
              <a:t>7</a:t>
            </a:r>
            <a:endParaRPr kumimoji="0" lang="en-US" sz="12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A83D1B-4BFB-812D-EDE0-28D147306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57200"/>
            <a:ext cx="11522075" cy="553998"/>
          </a:xfrm>
        </p:spPr>
        <p:txBody>
          <a:bodyPr/>
          <a:lstStyle/>
          <a:p>
            <a:r>
              <a:rPr lang="en-US" dirty="0"/>
              <a:t>Amyloid beta and tau are the primary biomarkers of Alzheimer’s disease, which are currently measured </a:t>
            </a:r>
            <a:br>
              <a:rPr lang="en-US" dirty="0"/>
            </a:br>
            <a:r>
              <a:rPr lang="en-US" dirty="0"/>
              <a:t>via CSF or PET scans</a:t>
            </a:r>
            <a:r>
              <a:rPr lang="en-US" baseline="30000" dirty="0"/>
              <a:t>2,5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BBBB7-3411-2FB9-0D2C-FB56E0954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</p:spPr>
        <p:txBody>
          <a:bodyPr/>
          <a:lstStyle/>
          <a:p>
            <a:fld id="{0B479335-2349-41C2-89BC-F663301FC2E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96" name="Oval 195">
            <a:extLst>
              <a:ext uri="{FF2B5EF4-FFF2-40B4-BE49-F238E27FC236}">
                <a16:creationId xmlns:a16="http://schemas.microsoft.com/office/drawing/2014/main" id="{9FC924D8-15A2-B52C-6192-DD10E48C90AD}"/>
              </a:ext>
            </a:extLst>
          </p:cNvPr>
          <p:cNvSpPr/>
          <p:nvPr/>
        </p:nvSpPr>
        <p:spPr>
          <a:xfrm>
            <a:off x="7442514" y="4610783"/>
            <a:ext cx="621792" cy="62179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0" scaled="1"/>
          </a:gradFill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9F36D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2E3FE7B1-E16C-2D4E-A5DE-E0D917FF5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4728" y="4706577"/>
            <a:ext cx="374482" cy="371375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A78E73F2-E339-DED1-BBFC-7716C1EF4159}"/>
              </a:ext>
            </a:extLst>
          </p:cNvPr>
          <p:cNvSpPr/>
          <p:nvPr/>
        </p:nvSpPr>
        <p:spPr>
          <a:xfrm>
            <a:off x="359933" y="4408699"/>
            <a:ext cx="5546645" cy="1714013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accent1"/>
            </a:solidFill>
            <a:round/>
            <a:headEnd/>
            <a:tailEnd/>
          </a:ln>
          <a:effectLst/>
        </p:spPr>
        <p:txBody>
          <a:bodyPr wrap="square" lIns="91440" tIns="0" rIns="91440" bIns="0" anchor="ctr"/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A408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C723E76-6CC9-5D67-48BF-6C1A102FB0C0}"/>
              </a:ext>
            </a:extLst>
          </p:cNvPr>
          <p:cNvSpPr txBox="1"/>
          <p:nvPr/>
        </p:nvSpPr>
        <p:spPr>
          <a:xfrm>
            <a:off x="2130504" y="4241737"/>
            <a:ext cx="221289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408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Amyloid beta (A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1A4086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β)</a:t>
            </a:r>
            <a:r>
              <a:rPr lang="en-US" sz="1600" b="1" baseline="30000" dirty="0">
                <a:solidFill>
                  <a:srgbClr val="1A4086"/>
                </a:solidFill>
                <a:latin typeface="+mj-lt"/>
              </a:rPr>
              <a:t>6</a:t>
            </a:r>
            <a:endParaRPr kumimoji="0" lang="el-GR" sz="1600" b="1" i="0" u="none" strike="noStrike" kern="1200" cap="none" spc="0" normalizeH="0" baseline="30000" noProof="0" dirty="0">
              <a:ln>
                <a:noFill/>
              </a:ln>
              <a:solidFill>
                <a:srgbClr val="1A4086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C7775DC-358C-2DCC-2500-FA2A43F6CC1B}"/>
              </a:ext>
            </a:extLst>
          </p:cNvPr>
          <p:cNvSpPr txBox="1"/>
          <p:nvPr/>
        </p:nvSpPr>
        <p:spPr>
          <a:xfrm>
            <a:off x="509672" y="5309018"/>
            <a:ext cx="2596556" cy="4998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Plasma Aβ42/40 levels are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abnormal during the presymptomatic disease stages making earlier screening and diagnosis possible</a:t>
            </a: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7AA06728-ABAF-6903-17F3-82898C19DFC4}"/>
              </a:ext>
            </a:extLst>
          </p:cNvPr>
          <p:cNvGrpSpPr/>
          <p:nvPr/>
        </p:nvGrpSpPr>
        <p:grpSpPr>
          <a:xfrm>
            <a:off x="4131710" y="4602546"/>
            <a:ext cx="621792" cy="621792"/>
            <a:chOff x="4201159" y="5094000"/>
            <a:chExt cx="690289" cy="694944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9A5B74E-0395-A5D4-DF10-CFD59B3C0629}"/>
                </a:ext>
              </a:extLst>
            </p:cNvPr>
            <p:cNvSpPr/>
            <p:nvPr/>
          </p:nvSpPr>
          <p:spPr>
            <a:xfrm>
              <a:off x="4201159" y="5094000"/>
              <a:ext cx="690289" cy="69494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0" scaled="1"/>
            </a:gradFill>
            <a:ln w="158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9F36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pic>
          <p:nvPicPr>
            <p:cNvPr id="162" name="Graphic 161" descr="Downward trend graph outline">
              <a:extLst>
                <a:ext uri="{FF2B5EF4-FFF2-40B4-BE49-F238E27FC236}">
                  <a16:creationId xmlns:a16="http://schemas.microsoft.com/office/drawing/2014/main" id="{10FEF15F-3703-4FFA-8D0A-C3E4E54BF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67200" y="5153025"/>
              <a:ext cx="571500" cy="571500"/>
            </a:xfrm>
            <a:prstGeom prst="rect">
              <a:avLst/>
            </a:prstGeom>
          </p:spPr>
        </p:pic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50B4CB6-577A-3041-2063-15093D7D82EA}"/>
              </a:ext>
            </a:extLst>
          </p:cNvPr>
          <p:cNvGrpSpPr/>
          <p:nvPr/>
        </p:nvGrpSpPr>
        <p:grpSpPr>
          <a:xfrm>
            <a:off x="1497054" y="4610783"/>
            <a:ext cx="621792" cy="621792"/>
            <a:chOff x="1566501" y="5102237"/>
            <a:chExt cx="690289" cy="694944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244503C-D4E9-D2AF-37A0-16976ED47D67}"/>
                </a:ext>
              </a:extLst>
            </p:cNvPr>
            <p:cNvSpPr/>
            <p:nvPr/>
          </p:nvSpPr>
          <p:spPr>
            <a:xfrm>
              <a:off x="1566501" y="5102237"/>
              <a:ext cx="690289" cy="694944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lin ang="0" scaled="1"/>
            </a:gradFill>
            <a:ln w="158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9F36D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pic>
          <p:nvPicPr>
            <p:cNvPr id="165" name="Graphic 164">
              <a:extLst>
                <a:ext uri="{FF2B5EF4-FFF2-40B4-BE49-F238E27FC236}">
                  <a16:creationId xmlns:a16="http://schemas.microsoft.com/office/drawing/2014/main" id="{5438E79E-D536-2D86-74BE-9F6BA9677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14501" y="5207792"/>
              <a:ext cx="373855" cy="475816"/>
            </a:xfrm>
            <a:prstGeom prst="rect">
              <a:avLst/>
            </a:prstGeom>
          </p:spPr>
        </p:pic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AEAEAF6B-8F74-041B-85FE-325ABEACF65D}"/>
              </a:ext>
            </a:extLst>
          </p:cNvPr>
          <p:cNvSpPr txBox="1"/>
          <p:nvPr/>
        </p:nvSpPr>
        <p:spPr>
          <a:xfrm>
            <a:off x="3144328" y="5309018"/>
            <a:ext cx="2596556" cy="4998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 lower Aβ42/40 ratio corresponds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to Aβ presence in the brain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503523F-6F49-0C0F-CB70-794EED2BC87B}"/>
              </a:ext>
            </a:extLst>
          </p:cNvPr>
          <p:cNvGrpSpPr/>
          <p:nvPr/>
        </p:nvGrpSpPr>
        <p:grpSpPr>
          <a:xfrm>
            <a:off x="7662622" y="1213175"/>
            <a:ext cx="4189416" cy="2844769"/>
            <a:chOff x="7715980" y="1082759"/>
            <a:chExt cx="4189416" cy="2844769"/>
          </a:xfrm>
        </p:grpSpPr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9D356028-979D-2E49-CB5C-C7D35E1E4172}"/>
                </a:ext>
              </a:extLst>
            </p:cNvPr>
            <p:cNvSpPr/>
            <p:nvPr/>
          </p:nvSpPr>
          <p:spPr>
            <a:xfrm rot="10800000">
              <a:off x="8130558" y="1412634"/>
              <a:ext cx="3774838" cy="2514894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22525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2BA27402-E435-D5BA-2737-7BEBD61E5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5980" y="1082759"/>
              <a:ext cx="4009534" cy="2663500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noFill/>
              <a:prstDash val="solid"/>
              <a:miter lim="800000"/>
            </a:ln>
            <a:effectLst>
              <a:outerShdw blurRad="63500" dist="25400" dir="2700000" algn="tl" rotWithShape="0">
                <a:schemeClr val="tx1">
                  <a:lumMod val="40000"/>
                  <a:lumOff val="60000"/>
                  <a:alpha val="35000"/>
                </a:schemeClr>
              </a:outerShdw>
            </a:effectLst>
          </p:spPr>
          <p:txBody>
            <a:bodyPr rot="0" spcFirstLastPara="0" vertOverflow="overflow" horzOverflow="overflow" vert="horz" wrap="square" lIns="182880" tIns="91440" rIns="27432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173038" marR="0" lvl="0" indent="-173038" algn="l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"/>
                <a:ea typeface="+mn-ea"/>
                <a:cs typeface="+mn-cs"/>
              </a:endParaRPr>
            </a:p>
          </p:txBody>
        </p: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B87C3826-40E9-7DAC-F256-D7A2376EAB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36886" y="2356558"/>
              <a:ext cx="33685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AE321B60-10E0-4D42-4C7C-7B001D39A301}"/>
                </a:ext>
              </a:extLst>
            </p:cNvPr>
            <p:cNvSpPr txBox="1"/>
            <p:nvPr/>
          </p:nvSpPr>
          <p:spPr>
            <a:xfrm>
              <a:off x="9096377" y="1444352"/>
              <a:ext cx="2215532" cy="36158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Confirmation of Aβ in the brain is a critical component of AD diagnosis</a:t>
              </a:r>
              <a:r>
                <a:rPr kumimoji="0" lang="en-US" sz="1400" b="0" i="0" u="none" strike="noStrike" kern="1200" cap="none" spc="0" normalizeH="0" baseline="30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154" name="Graphic 153" descr="Brain outline">
              <a:extLst>
                <a:ext uri="{FF2B5EF4-FFF2-40B4-BE49-F238E27FC236}">
                  <a16:creationId xmlns:a16="http://schemas.microsoft.com/office/drawing/2014/main" id="{0DF29E2E-CAD1-92E3-9A06-B2973EE40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58138" y="1275132"/>
              <a:ext cx="900112" cy="900110"/>
            </a:xfrm>
            <a:prstGeom prst="rect">
              <a:avLst/>
            </a:prstGeom>
          </p:spPr>
        </p:pic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B9CD23BB-983C-1D7B-CF64-F4FD8C3CC741}"/>
                </a:ext>
              </a:extLst>
            </p:cNvPr>
            <p:cNvSpPr txBox="1"/>
            <p:nvPr/>
          </p:nvSpPr>
          <p:spPr>
            <a:xfrm>
              <a:off x="9096376" y="2667000"/>
              <a:ext cx="2476500" cy="36158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  <a:cs typeface="+mn-cs"/>
                </a:rPr>
                <a:t>Elevated levels of tau closely correlate with changes in cognition and function</a:t>
              </a:r>
              <a:r>
                <a:rPr lang="en-US" sz="1400" baseline="30000" dirty="0">
                  <a:solidFill>
                    <a:srgbClr val="000000"/>
                  </a:solidFill>
                </a:rPr>
                <a:t>5</a:t>
              </a:r>
              <a:endPara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19" name="Graphic 218">
              <a:extLst>
                <a:ext uri="{FF2B5EF4-FFF2-40B4-BE49-F238E27FC236}">
                  <a16:creationId xmlns:a16="http://schemas.microsoft.com/office/drawing/2014/main" id="{A5E8887B-B101-64ED-452E-688FA57A2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034338" y="2619435"/>
              <a:ext cx="747712" cy="857130"/>
            </a:xfrm>
            <a:prstGeom prst="rect">
              <a:avLst/>
            </a:prstGeom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B07BCB2-26DD-3F4D-CB0D-6AC93EDD2D3E}"/>
              </a:ext>
            </a:extLst>
          </p:cNvPr>
          <p:cNvSpPr/>
          <p:nvPr/>
        </p:nvSpPr>
        <p:spPr>
          <a:xfrm>
            <a:off x="359933" y="1219495"/>
            <a:ext cx="6751637" cy="2838450"/>
          </a:xfrm>
          <a:prstGeom prst="rect">
            <a:avLst/>
          </a:prstGeom>
          <a:solidFill>
            <a:schemeClr val="bg1"/>
          </a:solidFill>
          <a:ln w="6350" cap="flat" cmpd="sng" algn="ctr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0000">
                  <a:schemeClr val="accent1"/>
                </a:gs>
              </a:gsLst>
              <a:lin ang="18000000" scaled="0"/>
              <a:tileRect/>
            </a:gradFill>
            <a:prstDash val="solid"/>
            <a:miter lim="800000"/>
          </a:ln>
          <a:effectLst>
            <a:outerShdw blurRad="63500" dist="25400" dir="2700000" algn="tl" rotWithShape="0">
              <a:schemeClr val="tx1">
                <a:lumMod val="40000"/>
                <a:lumOff val="60000"/>
                <a:alpha val="35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>
              <a:solidFill>
                <a:srgbClr val="000000"/>
              </a:solidFill>
              <a:latin typeface="Arial Nova Ligh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F2952A2-E833-06C2-9870-AA6CE1F6269B}"/>
              </a:ext>
            </a:extLst>
          </p:cNvPr>
          <p:cNvSpPr/>
          <p:nvPr/>
        </p:nvSpPr>
        <p:spPr>
          <a:xfrm>
            <a:off x="4531656" y="1435576"/>
            <a:ext cx="963385" cy="1874520"/>
          </a:xfrm>
          <a:prstGeom prst="rect">
            <a:avLst/>
          </a:prstGeom>
          <a:solidFill>
            <a:schemeClr val="accent5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57825B1-27C1-155C-93C1-D05BFBE5ECB8}"/>
              </a:ext>
            </a:extLst>
          </p:cNvPr>
          <p:cNvSpPr/>
          <p:nvPr/>
        </p:nvSpPr>
        <p:spPr>
          <a:xfrm>
            <a:off x="1616705" y="1878876"/>
            <a:ext cx="5217966" cy="1430290"/>
          </a:xfrm>
          <a:custGeom>
            <a:avLst/>
            <a:gdLst>
              <a:gd name="connsiteX0" fmla="*/ 0 w 5162550"/>
              <a:gd name="connsiteY0" fmla="*/ 1581150 h 1700341"/>
              <a:gd name="connsiteX1" fmla="*/ 647700 w 5162550"/>
              <a:gd name="connsiteY1" fmla="*/ 1571625 h 1700341"/>
              <a:gd name="connsiteX2" fmla="*/ 2076450 w 5162550"/>
              <a:gd name="connsiteY2" fmla="*/ 266700 h 1700341"/>
              <a:gd name="connsiteX3" fmla="*/ 5162550 w 5162550"/>
              <a:gd name="connsiteY3" fmla="*/ 0 h 1700341"/>
              <a:gd name="connsiteX0" fmla="*/ 0 w 5214889"/>
              <a:gd name="connsiteY0" fmla="*/ 1581150 h 1700341"/>
              <a:gd name="connsiteX1" fmla="*/ 700039 w 5214889"/>
              <a:gd name="connsiteY1" fmla="*/ 1571625 h 1700341"/>
              <a:gd name="connsiteX2" fmla="*/ 2128789 w 5214889"/>
              <a:gd name="connsiteY2" fmla="*/ 266700 h 1700341"/>
              <a:gd name="connsiteX3" fmla="*/ 5214889 w 5214889"/>
              <a:gd name="connsiteY3" fmla="*/ 0 h 1700341"/>
              <a:gd name="connsiteX0" fmla="*/ 0 w 5214889"/>
              <a:gd name="connsiteY0" fmla="*/ 1581150 h 1628134"/>
              <a:gd name="connsiteX1" fmla="*/ 961736 w 5214889"/>
              <a:gd name="connsiteY1" fmla="*/ 1393055 h 1628134"/>
              <a:gd name="connsiteX2" fmla="*/ 2128789 w 5214889"/>
              <a:gd name="connsiteY2" fmla="*/ 266700 h 1628134"/>
              <a:gd name="connsiteX3" fmla="*/ 5214889 w 5214889"/>
              <a:gd name="connsiteY3" fmla="*/ 0 h 1628134"/>
              <a:gd name="connsiteX0" fmla="*/ 0 w 5214889"/>
              <a:gd name="connsiteY0" fmla="*/ 1581150 h 1599737"/>
              <a:gd name="connsiteX1" fmla="*/ 961736 w 5214889"/>
              <a:gd name="connsiteY1" fmla="*/ 1393055 h 1599737"/>
              <a:gd name="connsiteX2" fmla="*/ 2128789 w 5214889"/>
              <a:gd name="connsiteY2" fmla="*/ 266700 h 1599737"/>
              <a:gd name="connsiteX3" fmla="*/ 5214889 w 5214889"/>
              <a:gd name="connsiteY3" fmla="*/ 0 h 1599737"/>
              <a:gd name="connsiteX0" fmla="*/ 0 w 5214889"/>
              <a:gd name="connsiteY0" fmla="*/ 1581150 h 1608580"/>
              <a:gd name="connsiteX1" fmla="*/ 961736 w 5214889"/>
              <a:gd name="connsiteY1" fmla="*/ 1393055 h 1608580"/>
              <a:gd name="connsiteX2" fmla="*/ 2128789 w 5214889"/>
              <a:gd name="connsiteY2" fmla="*/ 266700 h 1608580"/>
              <a:gd name="connsiteX3" fmla="*/ 5214889 w 5214889"/>
              <a:gd name="connsiteY3" fmla="*/ 0 h 1608580"/>
              <a:gd name="connsiteX0" fmla="*/ 0 w 5214889"/>
              <a:gd name="connsiteY0" fmla="*/ 1581150 h 1596300"/>
              <a:gd name="connsiteX1" fmla="*/ 961736 w 5214889"/>
              <a:gd name="connsiteY1" fmla="*/ 1393055 h 1596300"/>
              <a:gd name="connsiteX2" fmla="*/ 2128789 w 5214889"/>
              <a:gd name="connsiteY2" fmla="*/ 266700 h 1596300"/>
              <a:gd name="connsiteX3" fmla="*/ 5214889 w 5214889"/>
              <a:gd name="connsiteY3" fmla="*/ 0 h 1596300"/>
              <a:gd name="connsiteX0" fmla="*/ 0 w 5214889"/>
              <a:gd name="connsiteY0" fmla="*/ 1602702 h 1607048"/>
              <a:gd name="connsiteX1" fmla="*/ 961736 w 5214889"/>
              <a:gd name="connsiteY1" fmla="*/ 1393055 h 1607048"/>
              <a:gd name="connsiteX2" fmla="*/ 2128789 w 5214889"/>
              <a:gd name="connsiteY2" fmla="*/ 266700 h 1607048"/>
              <a:gd name="connsiteX3" fmla="*/ 5214889 w 5214889"/>
              <a:gd name="connsiteY3" fmla="*/ 0 h 1607048"/>
              <a:gd name="connsiteX0" fmla="*/ 0 w 5214889"/>
              <a:gd name="connsiteY0" fmla="*/ 1602702 h 1604806"/>
              <a:gd name="connsiteX1" fmla="*/ 961736 w 5214889"/>
              <a:gd name="connsiteY1" fmla="*/ 1393055 h 1604806"/>
              <a:gd name="connsiteX2" fmla="*/ 2128789 w 5214889"/>
              <a:gd name="connsiteY2" fmla="*/ 266700 h 1604806"/>
              <a:gd name="connsiteX3" fmla="*/ 5214889 w 5214889"/>
              <a:gd name="connsiteY3" fmla="*/ 0 h 1604806"/>
              <a:gd name="connsiteX0" fmla="*/ 0 w 5214889"/>
              <a:gd name="connsiteY0" fmla="*/ 1602702 h 1612927"/>
              <a:gd name="connsiteX1" fmla="*/ 961736 w 5214889"/>
              <a:gd name="connsiteY1" fmla="*/ 1393055 h 1612927"/>
              <a:gd name="connsiteX2" fmla="*/ 2128789 w 5214889"/>
              <a:gd name="connsiteY2" fmla="*/ 266700 h 1612927"/>
              <a:gd name="connsiteX3" fmla="*/ 5214889 w 5214889"/>
              <a:gd name="connsiteY3" fmla="*/ 0 h 1612927"/>
              <a:gd name="connsiteX0" fmla="*/ 0 w 5214889"/>
              <a:gd name="connsiteY0" fmla="*/ 1602702 h 1604785"/>
              <a:gd name="connsiteX1" fmla="*/ 995603 w 5214889"/>
              <a:gd name="connsiteY1" fmla="*/ 1340715 h 1604785"/>
              <a:gd name="connsiteX2" fmla="*/ 2128789 w 5214889"/>
              <a:gd name="connsiteY2" fmla="*/ 266700 h 1604785"/>
              <a:gd name="connsiteX3" fmla="*/ 5214889 w 5214889"/>
              <a:gd name="connsiteY3" fmla="*/ 0 h 1604785"/>
              <a:gd name="connsiteX0" fmla="*/ 0 w 5214889"/>
              <a:gd name="connsiteY0" fmla="*/ 1602702 h 1602899"/>
              <a:gd name="connsiteX1" fmla="*/ 995603 w 5214889"/>
              <a:gd name="connsiteY1" fmla="*/ 1340715 h 1602899"/>
              <a:gd name="connsiteX2" fmla="*/ 2128789 w 5214889"/>
              <a:gd name="connsiteY2" fmla="*/ 266700 h 1602899"/>
              <a:gd name="connsiteX3" fmla="*/ 5214889 w 5214889"/>
              <a:gd name="connsiteY3" fmla="*/ 0 h 1602899"/>
              <a:gd name="connsiteX0" fmla="*/ 0 w 5214889"/>
              <a:gd name="connsiteY0" fmla="*/ 1604558 h 1604558"/>
              <a:gd name="connsiteX1" fmla="*/ 995603 w 5214889"/>
              <a:gd name="connsiteY1" fmla="*/ 1342571 h 1604558"/>
              <a:gd name="connsiteX2" fmla="*/ 2319674 w 5214889"/>
              <a:gd name="connsiteY2" fmla="*/ 219295 h 1604558"/>
              <a:gd name="connsiteX3" fmla="*/ 5214889 w 5214889"/>
              <a:gd name="connsiteY3" fmla="*/ 1856 h 1604558"/>
              <a:gd name="connsiteX0" fmla="*/ 0 w 5214889"/>
              <a:gd name="connsiteY0" fmla="*/ 1604558 h 1604579"/>
              <a:gd name="connsiteX1" fmla="*/ 995603 w 5214889"/>
              <a:gd name="connsiteY1" fmla="*/ 1342571 h 1604579"/>
              <a:gd name="connsiteX2" fmla="*/ 2319674 w 5214889"/>
              <a:gd name="connsiteY2" fmla="*/ 219295 h 1604579"/>
              <a:gd name="connsiteX3" fmla="*/ 5214889 w 5214889"/>
              <a:gd name="connsiteY3" fmla="*/ 1856 h 1604579"/>
              <a:gd name="connsiteX0" fmla="*/ 0 w 5214889"/>
              <a:gd name="connsiteY0" fmla="*/ 1604558 h 1604579"/>
              <a:gd name="connsiteX1" fmla="*/ 995603 w 5214889"/>
              <a:gd name="connsiteY1" fmla="*/ 1342571 h 1604579"/>
              <a:gd name="connsiteX2" fmla="*/ 2319674 w 5214889"/>
              <a:gd name="connsiteY2" fmla="*/ 219295 h 1604579"/>
              <a:gd name="connsiteX3" fmla="*/ 5214889 w 5214889"/>
              <a:gd name="connsiteY3" fmla="*/ 1856 h 1604579"/>
              <a:gd name="connsiteX0" fmla="*/ 0 w 5171786"/>
              <a:gd name="connsiteY0" fmla="*/ 1612595 h 1612616"/>
              <a:gd name="connsiteX1" fmla="*/ 995603 w 5171786"/>
              <a:gd name="connsiteY1" fmla="*/ 1350608 h 1612616"/>
              <a:gd name="connsiteX2" fmla="*/ 2319674 w 5171786"/>
              <a:gd name="connsiteY2" fmla="*/ 227332 h 1612616"/>
              <a:gd name="connsiteX3" fmla="*/ 5171786 w 5171786"/>
              <a:gd name="connsiteY3" fmla="*/ 657 h 1612616"/>
              <a:gd name="connsiteX0" fmla="*/ 0 w 5159470"/>
              <a:gd name="connsiteY0" fmla="*/ 1604559 h 1604580"/>
              <a:gd name="connsiteX1" fmla="*/ 995603 w 5159470"/>
              <a:gd name="connsiteY1" fmla="*/ 1342572 h 1604580"/>
              <a:gd name="connsiteX2" fmla="*/ 2319674 w 5159470"/>
              <a:gd name="connsiteY2" fmla="*/ 219296 h 1604580"/>
              <a:gd name="connsiteX3" fmla="*/ 5159470 w 5159470"/>
              <a:gd name="connsiteY3" fmla="*/ 1857 h 1604580"/>
              <a:gd name="connsiteX0" fmla="*/ 0 w 5159470"/>
              <a:gd name="connsiteY0" fmla="*/ 1602702 h 1602723"/>
              <a:gd name="connsiteX1" fmla="*/ 995603 w 5159470"/>
              <a:gd name="connsiteY1" fmla="*/ 1340715 h 1602723"/>
              <a:gd name="connsiteX2" fmla="*/ 2319674 w 5159470"/>
              <a:gd name="connsiteY2" fmla="*/ 217439 h 1602723"/>
              <a:gd name="connsiteX3" fmla="*/ 5159470 w 5159470"/>
              <a:gd name="connsiteY3" fmla="*/ 0 h 1602723"/>
              <a:gd name="connsiteX0" fmla="*/ 0 w 5156392"/>
              <a:gd name="connsiteY0" fmla="*/ 1618096 h 1618117"/>
              <a:gd name="connsiteX1" fmla="*/ 995603 w 5156392"/>
              <a:gd name="connsiteY1" fmla="*/ 1356109 h 1618117"/>
              <a:gd name="connsiteX2" fmla="*/ 2319674 w 5156392"/>
              <a:gd name="connsiteY2" fmla="*/ 232833 h 1618117"/>
              <a:gd name="connsiteX3" fmla="*/ 5156392 w 5156392"/>
              <a:gd name="connsiteY3" fmla="*/ 0 h 1618117"/>
              <a:gd name="connsiteX0" fmla="*/ 0 w 5156392"/>
              <a:gd name="connsiteY0" fmla="*/ 1618096 h 1618117"/>
              <a:gd name="connsiteX1" fmla="*/ 995603 w 5156392"/>
              <a:gd name="connsiteY1" fmla="*/ 1356109 h 1618117"/>
              <a:gd name="connsiteX2" fmla="*/ 2319674 w 5156392"/>
              <a:gd name="connsiteY2" fmla="*/ 232833 h 1618117"/>
              <a:gd name="connsiteX3" fmla="*/ 5156392 w 5156392"/>
              <a:gd name="connsiteY3" fmla="*/ 0 h 1618117"/>
              <a:gd name="connsiteX0" fmla="*/ 0 w 5162549"/>
              <a:gd name="connsiteY0" fmla="*/ 1602702 h 1602723"/>
              <a:gd name="connsiteX1" fmla="*/ 995603 w 5162549"/>
              <a:gd name="connsiteY1" fmla="*/ 1340715 h 1602723"/>
              <a:gd name="connsiteX2" fmla="*/ 2319674 w 5162549"/>
              <a:gd name="connsiteY2" fmla="*/ 217439 h 1602723"/>
              <a:gd name="connsiteX3" fmla="*/ 5162549 w 5162549"/>
              <a:gd name="connsiteY3" fmla="*/ 0 h 1602723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62549"/>
              <a:gd name="connsiteY0" fmla="*/ 1608860 h 1608881"/>
              <a:gd name="connsiteX1" fmla="*/ 995603 w 5162549"/>
              <a:gd name="connsiteY1" fmla="*/ 1346873 h 1608881"/>
              <a:gd name="connsiteX2" fmla="*/ 2319674 w 5162549"/>
              <a:gd name="connsiteY2" fmla="*/ 223597 h 1608881"/>
              <a:gd name="connsiteX3" fmla="*/ 5162549 w 5162549"/>
              <a:gd name="connsiteY3" fmla="*/ 0 h 1608881"/>
              <a:gd name="connsiteX0" fmla="*/ 0 w 5162549"/>
              <a:gd name="connsiteY0" fmla="*/ 1608860 h 1608860"/>
              <a:gd name="connsiteX1" fmla="*/ 995603 w 5162549"/>
              <a:gd name="connsiteY1" fmla="*/ 1346873 h 1608860"/>
              <a:gd name="connsiteX2" fmla="*/ 2950826 w 5162549"/>
              <a:gd name="connsiteY2" fmla="*/ 743912 h 1608860"/>
              <a:gd name="connsiteX3" fmla="*/ 5162549 w 5162549"/>
              <a:gd name="connsiteY3" fmla="*/ 0 h 1608860"/>
              <a:gd name="connsiteX0" fmla="*/ 0 w 5008610"/>
              <a:gd name="connsiteY0" fmla="*/ 1562678 h 1562678"/>
              <a:gd name="connsiteX1" fmla="*/ 995603 w 5008610"/>
              <a:gd name="connsiteY1" fmla="*/ 1300691 h 1562678"/>
              <a:gd name="connsiteX2" fmla="*/ 2950826 w 5008610"/>
              <a:gd name="connsiteY2" fmla="*/ 697730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995603 w 5008610"/>
              <a:gd name="connsiteY1" fmla="*/ 130069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995603 w 5008610"/>
              <a:gd name="connsiteY1" fmla="*/ 130069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609557"/>
              <a:gd name="connsiteX1" fmla="*/ 1888451 w 5008610"/>
              <a:gd name="connsiteY1" fmla="*/ 1494654 h 1609557"/>
              <a:gd name="connsiteX2" fmla="*/ 3514244 w 5008610"/>
              <a:gd name="connsiteY2" fmla="*/ 303645 h 1609557"/>
              <a:gd name="connsiteX3" fmla="*/ 5008610 w 5008610"/>
              <a:gd name="connsiteY3" fmla="*/ 0 h 1609557"/>
              <a:gd name="connsiteX0" fmla="*/ 0 w 5008610"/>
              <a:gd name="connsiteY0" fmla="*/ 1562678 h 1562678"/>
              <a:gd name="connsiteX1" fmla="*/ 1888451 w 5008610"/>
              <a:gd name="connsiteY1" fmla="*/ 1494654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2310245 w 5008610"/>
              <a:gd name="connsiteY1" fmla="*/ 1229878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3977"/>
              <a:gd name="connsiteX1" fmla="*/ 2310245 w 5008610"/>
              <a:gd name="connsiteY1" fmla="*/ 1229878 h 1563977"/>
              <a:gd name="connsiteX2" fmla="*/ 3514244 w 5008610"/>
              <a:gd name="connsiteY2" fmla="*/ 303645 h 1563977"/>
              <a:gd name="connsiteX3" fmla="*/ 5008610 w 5008610"/>
              <a:gd name="connsiteY3" fmla="*/ 0 h 1563977"/>
              <a:gd name="connsiteX0" fmla="*/ 0 w 5008610"/>
              <a:gd name="connsiteY0" fmla="*/ 1562678 h 1562678"/>
              <a:gd name="connsiteX1" fmla="*/ 2310245 w 5008610"/>
              <a:gd name="connsiteY1" fmla="*/ 1229878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95233"/>
              <a:gd name="connsiteX1" fmla="*/ 2310245 w 5008610"/>
              <a:gd name="connsiteY1" fmla="*/ 1229878 h 1595233"/>
              <a:gd name="connsiteX2" fmla="*/ 3514244 w 5008610"/>
              <a:gd name="connsiteY2" fmla="*/ 303645 h 1595233"/>
              <a:gd name="connsiteX3" fmla="*/ 5008610 w 5008610"/>
              <a:gd name="connsiteY3" fmla="*/ 0 h 1595233"/>
              <a:gd name="connsiteX0" fmla="*/ 0 w 5008610"/>
              <a:gd name="connsiteY0" fmla="*/ 1562678 h 1775551"/>
              <a:gd name="connsiteX1" fmla="*/ 1802245 w 5008610"/>
              <a:gd name="connsiteY1" fmla="*/ 1525442 h 1775551"/>
              <a:gd name="connsiteX2" fmla="*/ 3514244 w 5008610"/>
              <a:gd name="connsiteY2" fmla="*/ 303645 h 1775551"/>
              <a:gd name="connsiteX3" fmla="*/ 5008610 w 5008610"/>
              <a:gd name="connsiteY3" fmla="*/ 0 h 1775551"/>
              <a:gd name="connsiteX0" fmla="*/ 0 w 5008610"/>
              <a:gd name="connsiteY0" fmla="*/ 1562678 h 1607423"/>
              <a:gd name="connsiteX1" fmla="*/ 1802245 w 5008610"/>
              <a:gd name="connsiteY1" fmla="*/ 1525442 h 1607423"/>
              <a:gd name="connsiteX2" fmla="*/ 3514244 w 5008610"/>
              <a:gd name="connsiteY2" fmla="*/ 303645 h 1607423"/>
              <a:gd name="connsiteX3" fmla="*/ 5008610 w 5008610"/>
              <a:gd name="connsiteY3" fmla="*/ 0 h 1607423"/>
              <a:gd name="connsiteX0" fmla="*/ 0 w 5008610"/>
              <a:gd name="connsiteY0" fmla="*/ 1562678 h 1605250"/>
              <a:gd name="connsiteX1" fmla="*/ 1802245 w 5008610"/>
              <a:gd name="connsiteY1" fmla="*/ 1522363 h 1605250"/>
              <a:gd name="connsiteX2" fmla="*/ 3514244 w 5008610"/>
              <a:gd name="connsiteY2" fmla="*/ 303645 h 1605250"/>
              <a:gd name="connsiteX3" fmla="*/ 5008610 w 5008610"/>
              <a:gd name="connsiteY3" fmla="*/ 0 h 1605250"/>
              <a:gd name="connsiteX0" fmla="*/ 0 w 5008610"/>
              <a:gd name="connsiteY0" fmla="*/ 1562678 h 1567381"/>
              <a:gd name="connsiteX1" fmla="*/ 1802245 w 5008610"/>
              <a:gd name="connsiteY1" fmla="*/ 1522363 h 1567381"/>
              <a:gd name="connsiteX2" fmla="*/ 3514244 w 5008610"/>
              <a:gd name="connsiteY2" fmla="*/ 303645 h 1567381"/>
              <a:gd name="connsiteX3" fmla="*/ 5008610 w 5008610"/>
              <a:gd name="connsiteY3" fmla="*/ 0 h 1567381"/>
              <a:gd name="connsiteX0" fmla="*/ 0 w 5008610"/>
              <a:gd name="connsiteY0" fmla="*/ 1562678 h 1562678"/>
              <a:gd name="connsiteX1" fmla="*/ 1833033 w 5008610"/>
              <a:gd name="connsiteY1" fmla="*/ 1513126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33033 w 5008610"/>
              <a:gd name="connsiteY1" fmla="*/ 1513126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33033 w 5008610"/>
              <a:gd name="connsiteY1" fmla="*/ 1513126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00566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9638 w 5008610"/>
              <a:gd name="connsiteY2" fmla="*/ 312881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9638 w 5008610"/>
              <a:gd name="connsiteY2" fmla="*/ 312881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9638 w 5008610"/>
              <a:gd name="connsiteY2" fmla="*/ 312881 h 1562678"/>
              <a:gd name="connsiteX3" fmla="*/ 5008610 w 5008610"/>
              <a:gd name="connsiteY3" fmla="*/ 0 h 1562678"/>
              <a:gd name="connsiteX0" fmla="*/ 0 w 5177943"/>
              <a:gd name="connsiteY0" fmla="*/ 1571914 h 1571914"/>
              <a:gd name="connsiteX1" fmla="*/ 1829955 w 5177943"/>
              <a:gd name="connsiteY1" fmla="*/ 1534677 h 1571914"/>
              <a:gd name="connsiteX2" fmla="*/ 3529638 w 5177943"/>
              <a:gd name="connsiteY2" fmla="*/ 322117 h 1571914"/>
              <a:gd name="connsiteX3" fmla="*/ 5177943 w 5177943"/>
              <a:gd name="connsiteY3" fmla="*/ 0 h 1571914"/>
              <a:gd name="connsiteX0" fmla="*/ 0 w 5177943"/>
              <a:gd name="connsiteY0" fmla="*/ 1571914 h 1571914"/>
              <a:gd name="connsiteX1" fmla="*/ 2184016 w 5177943"/>
              <a:gd name="connsiteY1" fmla="*/ 1543913 h 1571914"/>
              <a:gd name="connsiteX2" fmla="*/ 3529638 w 5177943"/>
              <a:gd name="connsiteY2" fmla="*/ 322117 h 1571914"/>
              <a:gd name="connsiteX3" fmla="*/ 5177943 w 5177943"/>
              <a:gd name="connsiteY3" fmla="*/ 0 h 1571914"/>
              <a:gd name="connsiteX0" fmla="*/ 0 w 5177943"/>
              <a:gd name="connsiteY0" fmla="*/ 1571914 h 1571914"/>
              <a:gd name="connsiteX1" fmla="*/ 2184016 w 5177943"/>
              <a:gd name="connsiteY1" fmla="*/ 1543913 h 1571914"/>
              <a:gd name="connsiteX2" fmla="*/ 3788257 w 5177943"/>
              <a:gd name="connsiteY2" fmla="*/ 743911 h 1571914"/>
              <a:gd name="connsiteX3" fmla="*/ 5177943 w 5177943"/>
              <a:gd name="connsiteY3" fmla="*/ 0 h 1571914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8257 w 5177943"/>
              <a:gd name="connsiteY2" fmla="*/ 731596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8257 w 5177943"/>
              <a:gd name="connsiteY2" fmla="*/ 731596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8257 w 5177943"/>
              <a:gd name="connsiteY2" fmla="*/ 731596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892936 w 5177943"/>
              <a:gd name="connsiteY2" fmla="*/ 913244 h 1559599"/>
              <a:gd name="connsiteX3" fmla="*/ 5177943 w 5177943"/>
              <a:gd name="connsiteY3" fmla="*/ 0 h 1559599"/>
              <a:gd name="connsiteX0" fmla="*/ 0 w 5196415"/>
              <a:gd name="connsiteY0" fmla="*/ 1408738 h 1408738"/>
              <a:gd name="connsiteX1" fmla="*/ 2184016 w 5196415"/>
              <a:gd name="connsiteY1" fmla="*/ 1380737 h 1408738"/>
              <a:gd name="connsiteX2" fmla="*/ 3892936 w 5196415"/>
              <a:gd name="connsiteY2" fmla="*/ 762383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892936 w 5196415"/>
              <a:gd name="connsiteY2" fmla="*/ 762383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4117687 w 5196415"/>
              <a:gd name="connsiteY2" fmla="*/ 599208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4117687 w 5196415"/>
              <a:gd name="connsiteY2" fmla="*/ 599208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4117687 w 5196415"/>
              <a:gd name="connsiteY2" fmla="*/ 599208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4117687 w 5196415"/>
              <a:gd name="connsiteY2" fmla="*/ 599208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4117687 w 5196415"/>
              <a:gd name="connsiteY2" fmla="*/ 599208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4117687 w 5196415"/>
              <a:gd name="connsiteY2" fmla="*/ 599208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9890 w 5196415"/>
              <a:gd name="connsiteY2" fmla="*/ 992195 h 1408738"/>
              <a:gd name="connsiteX3" fmla="*/ 4117687 w 5196415"/>
              <a:gd name="connsiteY3" fmla="*/ 599208 h 1408738"/>
              <a:gd name="connsiteX4" fmla="*/ 5196415 w 5196415"/>
              <a:gd name="connsiteY4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17575 w 5196415"/>
              <a:gd name="connsiteY2" fmla="*/ 979880 h 1408738"/>
              <a:gd name="connsiteX3" fmla="*/ 4117687 w 5196415"/>
              <a:gd name="connsiteY3" fmla="*/ 599208 h 1408738"/>
              <a:gd name="connsiteX4" fmla="*/ 5196415 w 5196415"/>
              <a:gd name="connsiteY4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17575 w 5196415"/>
              <a:gd name="connsiteY2" fmla="*/ 979880 h 1408738"/>
              <a:gd name="connsiteX3" fmla="*/ 4117687 w 5196415"/>
              <a:gd name="connsiteY3" fmla="*/ 599208 h 1408738"/>
              <a:gd name="connsiteX4" fmla="*/ 5196415 w 5196415"/>
              <a:gd name="connsiteY4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6811 w 5196415"/>
              <a:gd name="connsiteY2" fmla="*/ 979880 h 1408738"/>
              <a:gd name="connsiteX3" fmla="*/ 4117687 w 5196415"/>
              <a:gd name="connsiteY3" fmla="*/ 599208 h 1408738"/>
              <a:gd name="connsiteX4" fmla="*/ 5196415 w 5196415"/>
              <a:gd name="connsiteY4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6811 w 5196415"/>
              <a:gd name="connsiteY2" fmla="*/ 979880 h 1408738"/>
              <a:gd name="connsiteX3" fmla="*/ 4117687 w 5196415"/>
              <a:gd name="connsiteY3" fmla="*/ 599208 h 1408738"/>
              <a:gd name="connsiteX4" fmla="*/ 5196415 w 5196415"/>
              <a:gd name="connsiteY4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6811 w 5196415"/>
              <a:gd name="connsiteY2" fmla="*/ 979880 h 1408738"/>
              <a:gd name="connsiteX3" fmla="*/ 4117687 w 5196415"/>
              <a:gd name="connsiteY3" fmla="*/ 599208 h 1408738"/>
              <a:gd name="connsiteX4" fmla="*/ 5196415 w 5196415"/>
              <a:gd name="connsiteY4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6811 w 5196415"/>
              <a:gd name="connsiteY2" fmla="*/ 979880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6811 w 5196415"/>
              <a:gd name="connsiteY2" fmla="*/ 979880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6811 w 5196415"/>
              <a:gd name="connsiteY2" fmla="*/ 979880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6811 w 5196415"/>
              <a:gd name="connsiteY2" fmla="*/ 979880 h 1408738"/>
              <a:gd name="connsiteX3" fmla="*/ 5196415 w 5196415"/>
              <a:gd name="connsiteY3" fmla="*/ 0 h 1408738"/>
              <a:gd name="connsiteX0" fmla="*/ 0 w 5217966"/>
              <a:gd name="connsiteY0" fmla="*/ 1430290 h 1430290"/>
              <a:gd name="connsiteX1" fmla="*/ 2768985 w 5217966"/>
              <a:gd name="connsiteY1" fmla="*/ 1408446 h 1430290"/>
              <a:gd name="connsiteX2" fmla="*/ 3626811 w 5217966"/>
              <a:gd name="connsiteY2" fmla="*/ 1001432 h 1430290"/>
              <a:gd name="connsiteX3" fmla="*/ 5217966 w 5217966"/>
              <a:gd name="connsiteY3" fmla="*/ 0 h 1430290"/>
              <a:gd name="connsiteX0" fmla="*/ 0 w 5217966"/>
              <a:gd name="connsiteY0" fmla="*/ 1430290 h 1430290"/>
              <a:gd name="connsiteX1" fmla="*/ 2768985 w 5217966"/>
              <a:gd name="connsiteY1" fmla="*/ 1408446 h 1430290"/>
              <a:gd name="connsiteX2" fmla="*/ 3626811 w 5217966"/>
              <a:gd name="connsiteY2" fmla="*/ 1001432 h 1430290"/>
              <a:gd name="connsiteX3" fmla="*/ 5217966 w 5217966"/>
              <a:gd name="connsiteY3" fmla="*/ 0 h 1430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7966" h="1430290">
                <a:moveTo>
                  <a:pt x="0" y="1430290"/>
                </a:moveTo>
                <a:cubicBezTo>
                  <a:pt x="726546" y="1402676"/>
                  <a:pt x="2512708" y="1436637"/>
                  <a:pt x="2768985" y="1408446"/>
                </a:cubicBezTo>
                <a:cubicBezTo>
                  <a:pt x="3284683" y="1317470"/>
                  <a:pt x="3414342" y="1151185"/>
                  <a:pt x="3626811" y="1001432"/>
                </a:cubicBezTo>
                <a:cubicBezTo>
                  <a:pt x="4317711" y="459325"/>
                  <a:pt x="4666213" y="154881"/>
                  <a:pt x="5217966" y="0"/>
                </a:cubicBezTo>
              </a:path>
            </a:pathLst>
          </a:custGeom>
          <a:noFill/>
          <a:ln w="28575" cap="rnd">
            <a:solidFill>
              <a:schemeClr val="accent6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4E3B2AA-2468-9E5A-E0B0-3219D1D1F35E}"/>
              </a:ext>
            </a:extLst>
          </p:cNvPr>
          <p:cNvSpPr/>
          <p:nvPr/>
        </p:nvSpPr>
        <p:spPr>
          <a:xfrm>
            <a:off x="1621317" y="1749566"/>
            <a:ext cx="5177943" cy="1559599"/>
          </a:xfrm>
          <a:custGeom>
            <a:avLst/>
            <a:gdLst>
              <a:gd name="connsiteX0" fmla="*/ 0 w 5162550"/>
              <a:gd name="connsiteY0" fmla="*/ 1581150 h 1700341"/>
              <a:gd name="connsiteX1" fmla="*/ 647700 w 5162550"/>
              <a:gd name="connsiteY1" fmla="*/ 1571625 h 1700341"/>
              <a:gd name="connsiteX2" fmla="*/ 2076450 w 5162550"/>
              <a:gd name="connsiteY2" fmla="*/ 266700 h 1700341"/>
              <a:gd name="connsiteX3" fmla="*/ 5162550 w 5162550"/>
              <a:gd name="connsiteY3" fmla="*/ 0 h 1700341"/>
              <a:gd name="connsiteX0" fmla="*/ 0 w 5214889"/>
              <a:gd name="connsiteY0" fmla="*/ 1581150 h 1700341"/>
              <a:gd name="connsiteX1" fmla="*/ 700039 w 5214889"/>
              <a:gd name="connsiteY1" fmla="*/ 1571625 h 1700341"/>
              <a:gd name="connsiteX2" fmla="*/ 2128789 w 5214889"/>
              <a:gd name="connsiteY2" fmla="*/ 266700 h 1700341"/>
              <a:gd name="connsiteX3" fmla="*/ 5214889 w 5214889"/>
              <a:gd name="connsiteY3" fmla="*/ 0 h 1700341"/>
              <a:gd name="connsiteX0" fmla="*/ 0 w 5214889"/>
              <a:gd name="connsiteY0" fmla="*/ 1581150 h 1628134"/>
              <a:gd name="connsiteX1" fmla="*/ 961736 w 5214889"/>
              <a:gd name="connsiteY1" fmla="*/ 1393055 h 1628134"/>
              <a:gd name="connsiteX2" fmla="*/ 2128789 w 5214889"/>
              <a:gd name="connsiteY2" fmla="*/ 266700 h 1628134"/>
              <a:gd name="connsiteX3" fmla="*/ 5214889 w 5214889"/>
              <a:gd name="connsiteY3" fmla="*/ 0 h 1628134"/>
              <a:gd name="connsiteX0" fmla="*/ 0 w 5214889"/>
              <a:gd name="connsiteY0" fmla="*/ 1581150 h 1599737"/>
              <a:gd name="connsiteX1" fmla="*/ 961736 w 5214889"/>
              <a:gd name="connsiteY1" fmla="*/ 1393055 h 1599737"/>
              <a:gd name="connsiteX2" fmla="*/ 2128789 w 5214889"/>
              <a:gd name="connsiteY2" fmla="*/ 266700 h 1599737"/>
              <a:gd name="connsiteX3" fmla="*/ 5214889 w 5214889"/>
              <a:gd name="connsiteY3" fmla="*/ 0 h 1599737"/>
              <a:gd name="connsiteX0" fmla="*/ 0 w 5214889"/>
              <a:gd name="connsiteY0" fmla="*/ 1581150 h 1608580"/>
              <a:gd name="connsiteX1" fmla="*/ 961736 w 5214889"/>
              <a:gd name="connsiteY1" fmla="*/ 1393055 h 1608580"/>
              <a:gd name="connsiteX2" fmla="*/ 2128789 w 5214889"/>
              <a:gd name="connsiteY2" fmla="*/ 266700 h 1608580"/>
              <a:gd name="connsiteX3" fmla="*/ 5214889 w 5214889"/>
              <a:gd name="connsiteY3" fmla="*/ 0 h 1608580"/>
              <a:gd name="connsiteX0" fmla="*/ 0 w 5214889"/>
              <a:gd name="connsiteY0" fmla="*/ 1581150 h 1596300"/>
              <a:gd name="connsiteX1" fmla="*/ 961736 w 5214889"/>
              <a:gd name="connsiteY1" fmla="*/ 1393055 h 1596300"/>
              <a:gd name="connsiteX2" fmla="*/ 2128789 w 5214889"/>
              <a:gd name="connsiteY2" fmla="*/ 266700 h 1596300"/>
              <a:gd name="connsiteX3" fmla="*/ 5214889 w 5214889"/>
              <a:gd name="connsiteY3" fmla="*/ 0 h 1596300"/>
              <a:gd name="connsiteX0" fmla="*/ 0 w 5214889"/>
              <a:gd name="connsiteY0" fmla="*/ 1602702 h 1607048"/>
              <a:gd name="connsiteX1" fmla="*/ 961736 w 5214889"/>
              <a:gd name="connsiteY1" fmla="*/ 1393055 h 1607048"/>
              <a:gd name="connsiteX2" fmla="*/ 2128789 w 5214889"/>
              <a:gd name="connsiteY2" fmla="*/ 266700 h 1607048"/>
              <a:gd name="connsiteX3" fmla="*/ 5214889 w 5214889"/>
              <a:gd name="connsiteY3" fmla="*/ 0 h 1607048"/>
              <a:gd name="connsiteX0" fmla="*/ 0 w 5214889"/>
              <a:gd name="connsiteY0" fmla="*/ 1602702 h 1604806"/>
              <a:gd name="connsiteX1" fmla="*/ 961736 w 5214889"/>
              <a:gd name="connsiteY1" fmla="*/ 1393055 h 1604806"/>
              <a:gd name="connsiteX2" fmla="*/ 2128789 w 5214889"/>
              <a:gd name="connsiteY2" fmla="*/ 266700 h 1604806"/>
              <a:gd name="connsiteX3" fmla="*/ 5214889 w 5214889"/>
              <a:gd name="connsiteY3" fmla="*/ 0 h 1604806"/>
              <a:gd name="connsiteX0" fmla="*/ 0 w 5214889"/>
              <a:gd name="connsiteY0" fmla="*/ 1602702 h 1612927"/>
              <a:gd name="connsiteX1" fmla="*/ 961736 w 5214889"/>
              <a:gd name="connsiteY1" fmla="*/ 1393055 h 1612927"/>
              <a:gd name="connsiteX2" fmla="*/ 2128789 w 5214889"/>
              <a:gd name="connsiteY2" fmla="*/ 266700 h 1612927"/>
              <a:gd name="connsiteX3" fmla="*/ 5214889 w 5214889"/>
              <a:gd name="connsiteY3" fmla="*/ 0 h 1612927"/>
              <a:gd name="connsiteX0" fmla="*/ 0 w 5214889"/>
              <a:gd name="connsiteY0" fmla="*/ 1602702 h 1604785"/>
              <a:gd name="connsiteX1" fmla="*/ 995603 w 5214889"/>
              <a:gd name="connsiteY1" fmla="*/ 1340715 h 1604785"/>
              <a:gd name="connsiteX2" fmla="*/ 2128789 w 5214889"/>
              <a:gd name="connsiteY2" fmla="*/ 266700 h 1604785"/>
              <a:gd name="connsiteX3" fmla="*/ 5214889 w 5214889"/>
              <a:gd name="connsiteY3" fmla="*/ 0 h 1604785"/>
              <a:gd name="connsiteX0" fmla="*/ 0 w 5214889"/>
              <a:gd name="connsiteY0" fmla="*/ 1602702 h 1602899"/>
              <a:gd name="connsiteX1" fmla="*/ 995603 w 5214889"/>
              <a:gd name="connsiteY1" fmla="*/ 1340715 h 1602899"/>
              <a:gd name="connsiteX2" fmla="*/ 2128789 w 5214889"/>
              <a:gd name="connsiteY2" fmla="*/ 266700 h 1602899"/>
              <a:gd name="connsiteX3" fmla="*/ 5214889 w 5214889"/>
              <a:gd name="connsiteY3" fmla="*/ 0 h 1602899"/>
              <a:gd name="connsiteX0" fmla="*/ 0 w 5214889"/>
              <a:gd name="connsiteY0" fmla="*/ 1604558 h 1604558"/>
              <a:gd name="connsiteX1" fmla="*/ 995603 w 5214889"/>
              <a:gd name="connsiteY1" fmla="*/ 1342571 h 1604558"/>
              <a:gd name="connsiteX2" fmla="*/ 2319674 w 5214889"/>
              <a:gd name="connsiteY2" fmla="*/ 219295 h 1604558"/>
              <a:gd name="connsiteX3" fmla="*/ 5214889 w 5214889"/>
              <a:gd name="connsiteY3" fmla="*/ 1856 h 1604558"/>
              <a:gd name="connsiteX0" fmla="*/ 0 w 5214889"/>
              <a:gd name="connsiteY0" fmla="*/ 1604558 h 1604579"/>
              <a:gd name="connsiteX1" fmla="*/ 995603 w 5214889"/>
              <a:gd name="connsiteY1" fmla="*/ 1342571 h 1604579"/>
              <a:gd name="connsiteX2" fmla="*/ 2319674 w 5214889"/>
              <a:gd name="connsiteY2" fmla="*/ 219295 h 1604579"/>
              <a:gd name="connsiteX3" fmla="*/ 5214889 w 5214889"/>
              <a:gd name="connsiteY3" fmla="*/ 1856 h 1604579"/>
              <a:gd name="connsiteX0" fmla="*/ 0 w 5214889"/>
              <a:gd name="connsiteY0" fmla="*/ 1604558 h 1604579"/>
              <a:gd name="connsiteX1" fmla="*/ 995603 w 5214889"/>
              <a:gd name="connsiteY1" fmla="*/ 1342571 h 1604579"/>
              <a:gd name="connsiteX2" fmla="*/ 2319674 w 5214889"/>
              <a:gd name="connsiteY2" fmla="*/ 219295 h 1604579"/>
              <a:gd name="connsiteX3" fmla="*/ 5214889 w 5214889"/>
              <a:gd name="connsiteY3" fmla="*/ 1856 h 1604579"/>
              <a:gd name="connsiteX0" fmla="*/ 0 w 5171786"/>
              <a:gd name="connsiteY0" fmla="*/ 1612595 h 1612616"/>
              <a:gd name="connsiteX1" fmla="*/ 995603 w 5171786"/>
              <a:gd name="connsiteY1" fmla="*/ 1350608 h 1612616"/>
              <a:gd name="connsiteX2" fmla="*/ 2319674 w 5171786"/>
              <a:gd name="connsiteY2" fmla="*/ 227332 h 1612616"/>
              <a:gd name="connsiteX3" fmla="*/ 5171786 w 5171786"/>
              <a:gd name="connsiteY3" fmla="*/ 657 h 1612616"/>
              <a:gd name="connsiteX0" fmla="*/ 0 w 5159470"/>
              <a:gd name="connsiteY0" fmla="*/ 1604559 h 1604580"/>
              <a:gd name="connsiteX1" fmla="*/ 995603 w 5159470"/>
              <a:gd name="connsiteY1" fmla="*/ 1342572 h 1604580"/>
              <a:gd name="connsiteX2" fmla="*/ 2319674 w 5159470"/>
              <a:gd name="connsiteY2" fmla="*/ 219296 h 1604580"/>
              <a:gd name="connsiteX3" fmla="*/ 5159470 w 5159470"/>
              <a:gd name="connsiteY3" fmla="*/ 1857 h 1604580"/>
              <a:gd name="connsiteX0" fmla="*/ 0 w 5159470"/>
              <a:gd name="connsiteY0" fmla="*/ 1602702 h 1602723"/>
              <a:gd name="connsiteX1" fmla="*/ 995603 w 5159470"/>
              <a:gd name="connsiteY1" fmla="*/ 1340715 h 1602723"/>
              <a:gd name="connsiteX2" fmla="*/ 2319674 w 5159470"/>
              <a:gd name="connsiteY2" fmla="*/ 217439 h 1602723"/>
              <a:gd name="connsiteX3" fmla="*/ 5159470 w 5159470"/>
              <a:gd name="connsiteY3" fmla="*/ 0 h 1602723"/>
              <a:gd name="connsiteX0" fmla="*/ 0 w 5156392"/>
              <a:gd name="connsiteY0" fmla="*/ 1618096 h 1618117"/>
              <a:gd name="connsiteX1" fmla="*/ 995603 w 5156392"/>
              <a:gd name="connsiteY1" fmla="*/ 1356109 h 1618117"/>
              <a:gd name="connsiteX2" fmla="*/ 2319674 w 5156392"/>
              <a:gd name="connsiteY2" fmla="*/ 232833 h 1618117"/>
              <a:gd name="connsiteX3" fmla="*/ 5156392 w 5156392"/>
              <a:gd name="connsiteY3" fmla="*/ 0 h 1618117"/>
              <a:gd name="connsiteX0" fmla="*/ 0 w 5156392"/>
              <a:gd name="connsiteY0" fmla="*/ 1618096 h 1618117"/>
              <a:gd name="connsiteX1" fmla="*/ 995603 w 5156392"/>
              <a:gd name="connsiteY1" fmla="*/ 1356109 h 1618117"/>
              <a:gd name="connsiteX2" fmla="*/ 2319674 w 5156392"/>
              <a:gd name="connsiteY2" fmla="*/ 232833 h 1618117"/>
              <a:gd name="connsiteX3" fmla="*/ 5156392 w 5156392"/>
              <a:gd name="connsiteY3" fmla="*/ 0 h 1618117"/>
              <a:gd name="connsiteX0" fmla="*/ 0 w 5162549"/>
              <a:gd name="connsiteY0" fmla="*/ 1602702 h 1602723"/>
              <a:gd name="connsiteX1" fmla="*/ 995603 w 5162549"/>
              <a:gd name="connsiteY1" fmla="*/ 1340715 h 1602723"/>
              <a:gd name="connsiteX2" fmla="*/ 2319674 w 5162549"/>
              <a:gd name="connsiteY2" fmla="*/ 217439 h 1602723"/>
              <a:gd name="connsiteX3" fmla="*/ 5162549 w 5162549"/>
              <a:gd name="connsiteY3" fmla="*/ 0 h 1602723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62549"/>
              <a:gd name="connsiteY0" fmla="*/ 1608860 h 1608881"/>
              <a:gd name="connsiteX1" fmla="*/ 995603 w 5162549"/>
              <a:gd name="connsiteY1" fmla="*/ 1346873 h 1608881"/>
              <a:gd name="connsiteX2" fmla="*/ 2319674 w 5162549"/>
              <a:gd name="connsiteY2" fmla="*/ 223597 h 1608881"/>
              <a:gd name="connsiteX3" fmla="*/ 5162549 w 5162549"/>
              <a:gd name="connsiteY3" fmla="*/ 0 h 1608881"/>
              <a:gd name="connsiteX0" fmla="*/ 0 w 5162549"/>
              <a:gd name="connsiteY0" fmla="*/ 1608860 h 1608860"/>
              <a:gd name="connsiteX1" fmla="*/ 995603 w 5162549"/>
              <a:gd name="connsiteY1" fmla="*/ 1346873 h 1608860"/>
              <a:gd name="connsiteX2" fmla="*/ 2950826 w 5162549"/>
              <a:gd name="connsiteY2" fmla="*/ 743912 h 1608860"/>
              <a:gd name="connsiteX3" fmla="*/ 5162549 w 5162549"/>
              <a:gd name="connsiteY3" fmla="*/ 0 h 1608860"/>
              <a:gd name="connsiteX0" fmla="*/ 0 w 5008610"/>
              <a:gd name="connsiteY0" fmla="*/ 1562678 h 1562678"/>
              <a:gd name="connsiteX1" fmla="*/ 995603 w 5008610"/>
              <a:gd name="connsiteY1" fmla="*/ 1300691 h 1562678"/>
              <a:gd name="connsiteX2" fmla="*/ 2950826 w 5008610"/>
              <a:gd name="connsiteY2" fmla="*/ 697730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995603 w 5008610"/>
              <a:gd name="connsiteY1" fmla="*/ 130069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995603 w 5008610"/>
              <a:gd name="connsiteY1" fmla="*/ 130069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609557"/>
              <a:gd name="connsiteX1" fmla="*/ 1888451 w 5008610"/>
              <a:gd name="connsiteY1" fmla="*/ 1494654 h 1609557"/>
              <a:gd name="connsiteX2" fmla="*/ 3514244 w 5008610"/>
              <a:gd name="connsiteY2" fmla="*/ 303645 h 1609557"/>
              <a:gd name="connsiteX3" fmla="*/ 5008610 w 5008610"/>
              <a:gd name="connsiteY3" fmla="*/ 0 h 1609557"/>
              <a:gd name="connsiteX0" fmla="*/ 0 w 5008610"/>
              <a:gd name="connsiteY0" fmla="*/ 1562678 h 1562678"/>
              <a:gd name="connsiteX1" fmla="*/ 1888451 w 5008610"/>
              <a:gd name="connsiteY1" fmla="*/ 1494654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2310245 w 5008610"/>
              <a:gd name="connsiteY1" fmla="*/ 1229878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3977"/>
              <a:gd name="connsiteX1" fmla="*/ 2310245 w 5008610"/>
              <a:gd name="connsiteY1" fmla="*/ 1229878 h 1563977"/>
              <a:gd name="connsiteX2" fmla="*/ 3514244 w 5008610"/>
              <a:gd name="connsiteY2" fmla="*/ 303645 h 1563977"/>
              <a:gd name="connsiteX3" fmla="*/ 5008610 w 5008610"/>
              <a:gd name="connsiteY3" fmla="*/ 0 h 1563977"/>
              <a:gd name="connsiteX0" fmla="*/ 0 w 5008610"/>
              <a:gd name="connsiteY0" fmla="*/ 1562678 h 1562678"/>
              <a:gd name="connsiteX1" fmla="*/ 2310245 w 5008610"/>
              <a:gd name="connsiteY1" fmla="*/ 1229878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95233"/>
              <a:gd name="connsiteX1" fmla="*/ 2310245 w 5008610"/>
              <a:gd name="connsiteY1" fmla="*/ 1229878 h 1595233"/>
              <a:gd name="connsiteX2" fmla="*/ 3514244 w 5008610"/>
              <a:gd name="connsiteY2" fmla="*/ 303645 h 1595233"/>
              <a:gd name="connsiteX3" fmla="*/ 5008610 w 5008610"/>
              <a:gd name="connsiteY3" fmla="*/ 0 h 1595233"/>
              <a:gd name="connsiteX0" fmla="*/ 0 w 5008610"/>
              <a:gd name="connsiteY0" fmla="*/ 1562678 h 1775551"/>
              <a:gd name="connsiteX1" fmla="*/ 1802245 w 5008610"/>
              <a:gd name="connsiteY1" fmla="*/ 1525442 h 1775551"/>
              <a:gd name="connsiteX2" fmla="*/ 3514244 w 5008610"/>
              <a:gd name="connsiteY2" fmla="*/ 303645 h 1775551"/>
              <a:gd name="connsiteX3" fmla="*/ 5008610 w 5008610"/>
              <a:gd name="connsiteY3" fmla="*/ 0 h 1775551"/>
              <a:gd name="connsiteX0" fmla="*/ 0 w 5008610"/>
              <a:gd name="connsiteY0" fmla="*/ 1562678 h 1607423"/>
              <a:gd name="connsiteX1" fmla="*/ 1802245 w 5008610"/>
              <a:gd name="connsiteY1" fmla="*/ 1525442 h 1607423"/>
              <a:gd name="connsiteX2" fmla="*/ 3514244 w 5008610"/>
              <a:gd name="connsiteY2" fmla="*/ 303645 h 1607423"/>
              <a:gd name="connsiteX3" fmla="*/ 5008610 w 5008610"/>
              <a:gd name="connsiteY3" fmla="*/ 0 h 1607423"/>
              <a:gd name="connsiteX0" fmla="*/ 0 w 5008610"/>
              <a:gd name="connsiteY0" fmla="*/ 1562678 h 1605250"/>
              <a:gd name="connsiteX1" fmla="*/ 1802245 w 5008610"/>
              <a:gd name="connsiteY1" fmla="*/ 1522363 h 1605250"/>
              <a:gd name="connsiteX2" fmla="*/ 3514244 w 5008610"/>
              <a:gd name="connsiteY2" fmla="*/ 303645 h 1605250"/>
              <a:gd name="connsiteX3" fmla="*/ 5008610 w 5008610"/>
              <a:gd name="connsiteY3" fmla="*/ 0 h 1605250"/>
              <a:gd name="connsiteX0" fmla="*/ 0 w 5008610"/>
              <a:gd name="connsiteY0" fmla="*/ 1562678 h 1567381"/>
              <a:gd name="connsiteX1" fmla="*/ 1802245 w 5008610"/>
              <a:gd name="connsiteY1" fmla="*/ 1522363 h 1567381"/>
              <a:gd name="connsiteX2" fmla="*/ 3514244 w 5008610"/>
              <a:gd name="connsiteY2" fmla="*/ 303645 h 1567381"/>
              <a:gd name="connsiteX3" fmla="*/ 5008610 w 5008610"/>
              <a:gd name="connsiteY3" fmla="*/ 0 h 1567381"/>
              <a:gd name="connsiteX0" fmla="*/ 0 w 5008610"/>
              <a:gd name="connsiteY0" fmla="*/ 1562678 h 1562678"/>
              <a:gd name="connsiteX1" fmla="*/ 1833033 w 5008610"/>
              <a:gd name="connsiteY1" fmla="*/ 1513126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33033 w 5008610"/>
              <a:gd name="connsiteY1" fmla="*/ 1513126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33033 w 5008610"/>
              <a:gd name="connsiteY1" fmla="*/ 1513126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00566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9638 w 5008610"/>
              <a:gd name="connsiteY2" fmla="*/ 312881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9638 w 5008610"/>
              <a:gd name="connsiteY2" fmla="*/ 312881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9638 w 5008610"/>
              <a:gd name="connsiteY2" fmla="*/ 312881 h 1562678"/>
              <a:gd name="connsiteX3" fmla="*/ 5008610 w 5008610"/>
              <a:gd name="connsiteY3" fmla="*/ 0 h 1562678"/>
              <a:gd name="connsiteX0" fmla="*/ 0 w 5177943"/>
              <a:gd name="connsiteY0" fmla="*/ 1571914 h 1571914"/>
              <a:gd name="connsiteX1" fmla="*/ 1829955 w 5177943"/>
              <a:gd name="connsiteY1" fmla="*/ 1534677 h 1571914"/>
              <a:gd name="connsiteX2" fmla="*/ 3529638 w 5177943"/>
              <a:gd name="connsiteY2" fmla="*/ 322117 h 1571914"/>
              <a:gd name="connsiteX3" fmla="*/ 5177943 w 5177943"/>
              <a:gd name="connsiteY3" fmla="*/ 0 h 1571914"/>
              <a:gd name="connsiteX0" fmla="*/ 0 w 5177943"/>
              <a:gd name="connsiteY0" fmla="*/ 1571914 h 1571914"/>
              <a:gd name="connsiteX1" fmla="*/ 2184016 w 5177943"/>
              <a:gd name="connsiteY1" fmla="*/ 1543913 h 1571914"/>
              <a:gd name="connsiteX2" fmla="*/ 3529638 w 5177943"/>
              <a:gd name="connsiteY2" fmla="*/ 322117 h 1571914"/>
              <a:gd name="connsiteX3" fmla="*/ 5177943 w 5177943"/>
              <a:gd name="connsiteY3" fmla="*/ 0 h 1571914"/>
              <a:gd name="connsiteX0" fmla="*/ 0 w 5177943"/>
              <a:gd name="connsiteY0" fmla="*/ 1571914 h 1571914"/>
              <a:gd name="connsiteX1" fmla="*/ 2184016 w 5177943"/>
              <a:gd name="connsiteY1" fmla="*/ 1543913 h 1571914"/>
              <a:gd name="connsiteX2" fmla="*/ 3788257 w 5177943"/>
              <a:gd name="connsiteY2" fmla="*/ 743911 h 1571914"/>
              <a:gd name="connsiteX3" fmla="*/ 5177943 w 5177943"/>
              <a:gd name="connsiteY3" fmla="*/ 0 h 1571914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8257 w 5177943"/>
              <a:gd name="connsiteY2" fmla="*/ 731596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8257 w 5177943"/>
              <a:gd name="connsiteY2" fmla="*/ 731596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8257 w 5177943"/>
              <a:gd name="connsiteY2" fmla="*/ 731596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7943" h="1559599">
                <a:moveTo>
                  <a:pt x="0" y="1559599"/>
                </a:moveTo>
                <a:cubicBezTo>
                  <a:pt x="726546" y="1531985"/>
                  <a:pt x="1927739" y="1559789"/>
                  <a:pt x="2184016" y="1531598"/>
                </a:cubicBezTo>
                <a:cubicBezTo>
                  <a:pt x="2982161" y="1417200"/>
                  <a:pt x="3360081" y="1097699"/>
                  <a:pt x="3785178" y="719281"/>
                </a:cubicBezTo>
                <a:cubicBezTo>
                  <a:pt x="4210275" y="340863"/>
                  <a:pt x="4596098" y="100902"/>
                  <a:pt x="5177943" y="0"/>
                </a:cubicBezTo>
              </a:path>
            </a:pathLst>
          </a:custGeom>
          <a:noFill/>
          <a:ln w="28575" cap="rnd">
            <a:solidFill>
              <a:schemeClr val="accent5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8EF3A4F-FBAC-09F2-76B9-49D87D5343AE}"/>
              </a:ext>
            </a:extLst>
          </p:cNvPr>
          <p:cNvSpPr/>
          <p:nvPr/>
        </p:nvSpPr>
        <p:spPr>
          <a:xfrm>
            <a:off x="1620455" y="1699111"/>
            <a:ext cx="5162549" cy="1608881"/>
          </a:xfrm>
          <a:custGeom>
            <a:avLst/>
            <a:gdLst>
              <a:gd name="connsiteX0" fmla="*/ 0 w 5162550"/>
              <a:gd name="connsiteY0" fmla="*/ 1581150 h 1700341"/>
              <a:gd name="connsiteX1" fmla="*/ 647700 w 5162550"/>
              <a:gd name="connsiteY1" fmla="*/ 1571625 h 1700341"/>
              <a:gd name="connsiteX2" fmla="*/ 2076450 w 5162550"/>
              <a:gd name="connsiteY2" fmla="*/ 266700 h 1700341"/>
              <a:gd name="connsiteX3" fmla="*/ 5162550 w 5162550"/>
              <a:gd name="connsiteY3" fmla="*/ 0 h 1700341"/>
              <a:gd name="connsiteX0" fmla="*/ 0 w 5214889"/>
              <a:gd name="connsiteY0" fmla="*/ 1581150 h 1700341"/>
              <a:gd name="connsiteX1" fmla="*/ 700039 w 5214889"/>
              <a:gd name="connsiteY1" fmla="*/ 1571625 h 1700341"/>
              <a:gd name="connsiteX2" fmla="*/ 2128789 w 5214889"/>
              <a:gd name="connsiteY2" fmla="*/ 266700 h 1700341"/>
              <a:gd name="connsiteX3" fmla="*/ 5214889 w 5214889"/>
              <a:gd name="connsiteY3" fmla="*/ 0 h 1700341"/>
              <a:gd name="connsiteX0" fmla="*/ 0 w 5214889"/>
              <a:gd name="connsiteY0" fmla="*/ 1581150 h 1628134"/>
              <a:gd name="connsiteX1" fmla="*/ 961736 w 5214889"/>
              <a:gd name="connsiteY1" fmla="*/ 1393055 h 1628134"/>
              <a:gd name="connsiteX2" fmla="*/ 2128789 w 5214889"/>
              <a:gd name="connsiteY2" fmla="*/ 266700 h 1628134"/>
              <a:gd name="connsiteX3" fmla="*/ 5214889 w 5214889"/>
              <a:gd name="connsiteY3" fmla="*/ 0 h 1628134"/>
              <a:gd name="connsiteX0" fmla="*/ 0 w 5214889"/>
              <a:gd name="connsiteY0" fmla="*/ 1581150 h 1599737"/>
              <a:gd name="connsiteX1" fmla="*/ 961736 w 5214889"/>
              <a:gd name="connsiteY1" fmla="*/ 1393055 h 1599737"/>
              <a:gd name="connsiteX2" fmla="*/ 2128789 w 5214889"/>
              <a:gd name="connsiteY2" fmla="*/ 266700 h 1599737"/>
              <a:gd name="connsiteX3" fmla="*/ 5214889 w 5214889"/>
              <a:gd name="connsiteY3" fmla="*/ 0 h 1599737"/>
              <a:gd name="connsiteX0" fmla="*/ 0 w 5214889"/>
              <a:gd name="connsiteY0" fmla="*/ 1581150 h 1608580"/>
              <a:gd name="connsiteX1" fmla="*/ 961736 w 5214889"/>
              <a:gd name="connsiteY1" fmla="*/ 1393055 h 1608580"/>
              <a:gd name="connsiteX2" fmla="*/ 2128789 w 5214889"/>
              <a:gd name="connsiteY2" fmla="*/ 266700 h 1608580"/>
              <a:gd name="connsiteX3" fmla="*/ 5214889 w 5214889"/>
              <a:gd name="connsiteY3" fmla="*/ 0 h 1608580"/>
              <a:gd name="connsiteX0" fmla="*/ 0 w 5214889"/>
              <a:gd name="connsiteY0" fmla="*/ 1581150 h 1596300"/>
              <a:gd name="connsiteX1" fmla="*/ 961736 w 5214889"/>
              <a:gd name="connsiteY1" fmla="*/ 1393055 h 1596300"/>
              <a:gd name="connsiteX2" fmla="*/ 2128789 w 5214889"/>
              <a:gd name="connsiteY2" fmla="*/ 266700 h 1596300"/>
              <a:gd name="connsiteX3" fmla="*/ 5214889 w 5214889"/>
              <a:gd name="connsiteY3" fmla="*/ 0 h 1596300"/>
              <a:gd name="connsiteX0" fmla="*/ 0 w 5214889"/>
              <a:gd name="connsiteY0" fmla="*/ 1602702 h 1607048"/>
              <a:gd name="connsiteX1" fmla="*/ 961736 w 5214889"/>
              <a:gd name="connsiteY1" fmla="*/ 1393055 h 1607048"/>
              <a:gd name="connsiteX2" fmla="*/ 2128789 w 5214889"/>
              <a:gd name="connsiteY2" fmla="*/ 266700 h 1607048"/>
              <a:gd name="connsiteX3" fmla="*/ 5214889 w 5214889"/>
              <a:gd name="connsiteY3" fmla="*/ 0 h 1607048"/>
              <a:gd name="connsiteX0" fmla="*/ 0 w 5214889"/>
              <a:gd name="connsiteY0" fmla="*/ 1602702 h 1604806"/>
              <a:gd name="connsiteX1" fmla="*/ 961736 w 5214889"/>
              <a:gd name="connsiteY1" fmla="*/ 1393055 h 1604806"/>
              <a:gd name="connsiteX2" fmla="*/ 2128789 w 5214889"/>
              <a:gd name="connsiteY2" fmla="*/ 266700 h 1604806"/>
              <a:gd name="connsiteX3" fmla="*/ 5214889 w 5214889"/>
              <a:gd name="connsiteY3" fmla="*/ 0 h 1604806"/>
              <a:gd name="connsiteX0" fmla="*/ 0 w 5214889"/>
              <a:gd name="connsiteY0" fmla="*/ 1602702 h 1612927"/>
              <a:gd name="connsiteX1" fmla="*/ 961736 w 5214889"/>
              <a:gd name="connsiteY1" fmla="*/ 1393055 h 1612927"/>
              <a:gd name="connsiteX2" fmla="*/ 2128789 w 5214889"/>
              <a:gd name="connsiteY2" fmla="*/ 266700 h 1612927"/>
              <a:gd name="connsiteX3" fmla="*/ 5214889 w 5214889"/>
              <a:gd name="connsiteY3" fmla="*/ 0 h 1612927"/>
              <a:gd name="connsiteX0" fmla="*/ 0 w 5214889"/>
              <a:gd name="connsiteY0" fmla="*/ 1602702 h 1604785"/>
              <a:gd name="connsiteX1" fmla="*/ 995603 w 5214889"/>
              <a:gd name="connsiteY1" fmla="*/ 1340715 h 1604785"/>
              <a:gd name="connsiteX2" fmla="*/ 2128789 w 5214889"/>
              <a:gd name="connsiteY2" fmla="*/ 266700 h 1604785"/>
              <a:gd name="connsiteX3" fmla="*/ 5214889 w 5214889"/>
              <a:gd name="connsiteY3" fmla="*/ 0 h 1604785"/>
              <a:gd name="connsiteX0" fmla="*/ 0 w 5214889"/>
              <a:gd name="connsiteY0" fmla="*/ 1602702 h 1602899"/>
              <a:gd name="connsiteX1" fmla="*/ 995603 w 5214889"/>
              <a:gd name="connsiteY1" fmla="*/ 1340715 h 1602899"/>
              <a:gd name="connsiteX2" fmla="*/ 2128789 w 5214889"/>
              <a:gd name="connsiteY2" fmla="*/ 266700 h 1602899"/>
              <a:gd name="connsiteX3" fmla="*/ 5214889 w 5214889"/>
              <a:gd name="connsiteY3" fmla="*/ 0 h 1602899"/>
              <a:gd name="connsiteX0" fmla="*/ 0 w 5214889"/>
              <a:gd name="connsiteY0" fmla="*/ 1604558 h 1604558"/>
              <a:gd name="connsiteX1" fmla="*/ 995603 w 5214889"/>
              <a:gd name="connsiteY1" fmla="*/ 1342571 h 1604558"/>
              <a:gd name="connsiteX2" fmla="*/ 2319674 w 5214889"/>
              <a:gd name="connsiteY2" fmla="*/ 219295 h 1604558"/>
              <a:gd name="connsiteX3" fmla="*/ 5214889 w 5214889"/>
              <a:gd name="connsiteY3" fmla="*/ 1856 h 1604558"/>
              <a:gd name="connsiteX0" fmla="*/ 0 w 5214889"/>
              <a:gd name="connsiteY0" fmla="*/ 1604558 h 1604579"/>
              <a:gd name="connsiteX1" fmla="*/ 995603 w 5214889"/>
              <a:gd name="connsiteY1" fmla="*/ 1342571 h 1604579"/>
              <a:gd name="connsiteX2" fmla="*/ 2319674 w 5214889"/>
              <a:gd name="connsiteY2" fmla="*/ 219295 h 1604579"/>
              <a:gd name="connsiteX3" fmla="*/ 5214889 w 5214889"/>
              <a:gd name="connsiteY3" fmla="*/ 1856 h 1604579"/>
              <a:gd name="connsiteX0" fmla="*/ 0 w 5214889"/>
              <a:gd name="connsiteY0" fmla="*/ 1604558 h 1604579"/>
              <a:gd name="connsiteX1" fmla="*/ 995603 w 5214889"/>
              <a:gd name="connsiteY1" fmla="*/ 1342571 h 1604579"/>
              <a:gd name="connsiteX2" fmla="*/ 2319674 w 5214889"/>
              <a:gd name="connsiteY2" fmla="*/ 219295 h 1604579"/>
              <a:gd name="connsiteX3" fmla="*/ 5214889 w 5214889"/>
              <a:gd name="connsiteY3" fmla="*/ 1856 h 1604579"/>
              <a:gd name="connsiteX0" fmla="*/ 0 w 5171786"/>
              <a:gd name="connsiteY0" fmla="*/ 1612595 h 1612616"/>
              <a:gd name="connsiteX1" fmla="*/ 995603 w 5171786"/>
              <a:gd name="connsiteY1" fmla="*/ 1350608 h 1612616"/>
              <a:gd name="connsiteX2" fmla="*/ 2319674 w 5171786"/>
              <a:gd name="connsiteY2" fmla="*/ 227332 h 1612616"/>
              <a:gd name="connsiteX3" fmla="*/ 5171786 w 5171786"/>
              <a:gd name="connsiteY3" fmla="*/ 657 h 1612616"/>
              <a:gd name="connsiteX0" fmla="*/ 0 w 5159470"/>
              <a:gd name="connsiteY0" fmla="*/ 1604559 h 1604580"/>
              <a:gd name="connsiteX1" fmla="*/ 995603 w 5159470"/>
              <a:gd name="connsiteY1" fmla="*/ 1342572 h 1604580"/>
              <a:gd name="connsiteX2" fmla="*/ 2319674 w 5159470"/>
              <a:gd name="connsiteY2" fmla="*/ 219296 h 1604580"/>
              <a:gd name="connsiteX3" fmla="*/ 5159470 w 5159470"/>
              <a:gd name="connsiteY3" fmla="*/ 1857 h 1604580"/>
              <a:gd name="connsiteX0" fmla="*/ 0 w 5159470"/>
              <a:gd name="connsiteY0" fmla="*/ 1602702 h 1602723"/>
              <a:gd name="connsiteX1" fmla="*/ 995603 w 5159470"/>
              <a:gd name="connsiteY1" fmla="*/ 1340715 h 1602723"/>
              <a:gd name="connsiteX2" fmla="*/ 2319674 w 5159470"/>
              <a:gd name="connsiteY2" fmla="*/ 217439 h 1602723"/>
              <a:gd name="connsiteX3" fmla="*/ 5159470 w 5159470"/>
              <a:gd name="connsiteY3" fmla="*/ 0 h 1602723"/>
              <a:gd name="connsiteX0" fmla="*/ 0 w 5156392"/>
              <a:gd name="connsiteY0" fmla="*/ 1618096 h 1618117"/>
              <a:gd name="connsiteX1" fmla="*/ 995603 w 5156392"/>
              <a:gd name="connsiteY1" fmla="*/ 1356109 h 1618117"/>
              <a:gd name="connsiteX2" fmla="*/ 2319674 w 5156392"/>
              <a:gd name="connsiteY2" fmla="*/ 232833 h 1618117"/>
              <a:gd name="connsiteX3" fmla="*/ 5156392 w 5156392"/>
              <a:gd name="connsiteY3" fmla="*/ 0 h 1618117"/>
              <a:gd name="connsiteX0" fmla="*/ 0 w 5156392"/>
              <a:gd name="connsiteY0" fmla="*/ 1618096 h 1618117"/>
              <a:gd name="connsiteX1" fmla="*/ 995603 w 5156392"/>
              <a:gd name="connsiteY1" fmla="*/ 1356109 h 1618117"/>
              <a:gd name="connsiteX2" fmla="*/ 2319674 w 5156392"/>
              <a:gd name="connsiteY2" fmla="*/ 232833 h 1618117"/>
              <a:gd name="connsiteX3" fmla="*/ 5156392 w 5156392"/>
              <a:gd name="connsiteY3" fmla="*/ 0 h 1618117"/>
              <a:gd name="connsiteX0" fmla="*/ 0 w 5162549"/>
              <a:gd name="connsiteY0" fmla="*/ 1602702 h 1602723"/>
              <a:gd name="connsiteX1" fmla="*/ 995603 w 5162549"/>
              <a:gd name="connsiteY1" fmla="*/ 1340715 h 1602723"/>
              <a:gd name="connsiteX2" fmla="*/ 2319674 w 5162549"/>
              <a:gd name="connsiteY2" fmla="*/ 217439 h 1602723"/>
              <a:gd name="connsiteX3" fmla="*/ 5162549 w 5162549"/>
              <a:gd name="connsiteY3" fmla="*/ 0 h 1602723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62549"/>
              <a:gd name="connsiteY0" fmla="*/ 1608860 h 1608881"/>
              <a:gd name="connsiteX1" fmla="*/ 995603 w 5162549"/>
              <a:gd name="connsiteY1" fmla="*/ 1346873 h 1608881"/>
              <a:gd name="connsiteX2" fmla="*/ 2319674 w 5162549"/>
              <a:gd name="connsiteY2" fmla="*/ 223597 h 1608881"/>
              <a:gd name="connsiteX3" fmla="*/ 5162549 w 5162549"/>
              <a:gd name="connsiteY3" fmla="*/ 0 h 1608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49" h="1608881">
                <a:moveTo>
                  <a:pt x="0" y="1608860"/>
                </a:moveTo>
                <a:cubicBezTo>
                  <a:pt x="603395" y="1608955"/>
                  <a:pt x="670566" y="1614695"/>
                  <a:pt x="995603" y="1346873"/>
                </a:cubicBezTo>
                <a:cubicBezTo>
                  <a:pt x="1320640" y="1079051"/>
                  <a:pt x="1659562" y="482456"/>
                  <a:pt x="2319674" y="223597"/>
                </a:cubicBezTo>
                <a:cubicBezTo>
                  <a:pt x="2967471" y="7842"/>
                  <a:pt x="4032681" y="11617"/>
                  <a:pt x="5162549" y="0"/>
                </a:cubicBezTo>
              </a:path>
            </a:pathLst>
          </a:custGeom>
          <a:noFill/>
          <a:ln w="28575" cap="rnd">
            <a:solidFill>
              <a:schemeClr val="bg1">
                <a:lumMod val="65000"/>
              </a:schemeClr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AAC49FB-5502-21DA-B0D4-E71FDE9BBCDF}"/>
              </a:ext>
            </a:extLst>
          </p:cNvPr>
          <p:cNvSpPr/>
          <p:nvPr/>
        </p:nvSpPr>
        <p:spPr>
          <a:xfrm>
            <a:off x="1620455" y="1746487"/>
            <a:ext cx="5008610" cy="1562678"/>
          </a:xfrm>
          <a:custGeom>
            <a:avLst/>
            <a:gdLst>
              <a:gd name="connsiteX0" fmla="*/ 0 w 5162550"/>
              <a:gd name="connsiteY0" fmla="*/ 1581150 h 1700341"/>
              <a:gd name="connsiteX1" fmla="*/ 647700 w 5162550"/>
              <a:gd name="connsiteY1" fmla="*/ 1571625 h 1700341"/>
              <a:gd name="connsiteX2" fmla="*/ 2076450 w 5162550"/>
              <a:gd name="connsiteY2" fmla="*/ 266700 h 1700341"/>
              <a:gd name="connsiteX3" fmla="*/ 5162550 w 5162550"/>
              <a:gd name="connsiteY3" fmla="*/ 0 h 1700341"/>
              <a:gd name="connsiteX0" fmla="*/ 0 w 5214889"/>
              <a:gd name="connsiteY0" fmla="*/ 1581150 h 1700341"/>
              <a:gd name="connsiteX1" fmla="*/ 700039 w 5214889"/>
              <a:gd name="connsiteY1" fmla="*/ 1571625 h 1700341"/>
              <a:gd name="connsiteX2" fmla="*/ 2128789 w 5214889"/>
              <a:gd name="connsiteY2" fmla="*/ 266700 h 1700341"/>
              <a:gd name="connsiteX3" fmla="*/ 5214889 w 5214889"/>
              <a:gd name="connsiteY3" fmla="*/ 0 h 1700341"/>
              <a:gd name="connsiteX0" fmla="*/ 0 w 5214889"/>
              <a:gd name="connsiteY0" fmla="*/ 1581150 h 1628134"/>
              <a:gd name="connsiteX1" fmla="*/ 961736 w 5214889"/>
              <a:gd name="connsiteY1" fmla="*/ 1393055 h 1628134"/>
              <a:gd name="connsiteX2" fmla="*/ 2128789 w 5214889"/>
              <a:gd name="connsiteY2" fmla="*/ 266700 h 1628134"/>
              <a:gd name="connsiteX3" fmla="*/ 5214889 w 5214889"/>
              <a:gd name="connsiteY3" fmla="*/ 0 h 1628134"/>
              <a:gd name="connsiteX0" fmla="*/ 0 w 5214889"/>
              <a:gd name="connsiteY0" fmla="*/ 1581150 h 1599737"/>
              <a:gd name="connsiteX1" fmla="*/ 961736 w 5214889"/>
              <a:gd name="connsiteY1" fmla="*/ 1393055 h 1599737"/>
              <a:gd name="connsiteX2" fmla="*/ 2128789 w 5214889"/>
              <a:gd name="connsiteY2" fmla="*/ 266700 h 1599737"/>
              <a:gd name="connsiteX3" fmla="*/ 5214889 w 5214889"/>
              <a:gd name="connsiteY3" fmla="*/ 0 h 1599737"/>
              <a:gd name="connsiteX0" fmla="*/ 0 w 5214889"/>
              <a:gd name="connsiteY0" fmla="*/ 1581150 h 1608580"/>
              <a:gd name="connsiteX1" fmla="*/ 961736 w 5214889"/>
              <a:gd name="connsiteY1" fmla="*/ 1393055 h 1608580"/>
              <a:gd name="connsiteX2" fmla="*/ 2128789 w 5214889"/>
              <a:gd name="connsiteY2" fmla="*/ 266700 h 1608580"/>
              <a:gd name="connsiteX3" fmla="*/ 5214889 w 5214889"/>
              <a:gd name="connsiteY3" fmla="*/ 0 h 1608580"/>
              <a:gd name="connsiteX0" fmla="*/ 0 w 5214889"/>
              <a:gd name="connsiteY0" fmla="*/ 1581150 h 1596300"/>
              <a:gd name="connsiteX1" fmla="*/ 961736 w 5214889"/>
              <a:gd name="connsiteY1" fmla="*/ 1393055 h 1596300"/>
              <a:gd name="connsiteX2" fmla="*/ 2128789 w 5214889"/>
              <a:gd name="connsiteY2" fmla="*/ 266700 h 1596300"/>
              <a:gd name="connsiteX3" fmla="*/ 5214889 w 5214889"/>
              <a:gd name="connsiteY3" fmla="*/ 0 h 1596300"/>
              <a:gd name="connsiteX0" fmla="*/ 0 w 5214889"/>
              <a:gd name="connsiteY0" fmla="*/ 1602702 h 1607048"/>
              <a:gd name="connsiteX1" fmla="*/ 961736 w 5214889"/>
              <a:gd name="connsiteY1" fmla="*/ 1393055 h 1607048"/>
              <a:gd name="connsiteX2" fmla="*/ 2128789 w 5214889"/>
              <a:gd name="connsiteY2" fmla="*/ 266700 h 1607048"/>
              <a:gd name="connsiteX3" fmla="*/ 5214889 w 5214889"/>
              <a:gd name="connsiteY3" fmla="*/ 0 h 1607048"/>
              <a:gd name="connsiteX0" fmla="*/ 0 w 5214889"/>
              <a:gd name="connsiteY0" fmla="*/ 1602702 h 1604806"/>
              <a:gd name="connsiteX1" fmla="*/ 961736 w 5214889"/>
              <a:gd name="connsiteY1" fmla="*/ 1393055 h 1604806"/>
              <a:gd name="connsiteX2" fmla="*/ 2128789 w 5214889"/>
              <a:gd name="connsiteY2" fmla="*/ 266700 h 1604806"/>
              <a:gd name="connsiteX3" fmla="*/ 5214889 w 5214889"/>
              <a:gd name="connsiteY3" fmla="*/ 0 h 1604806"/>
              <a:gd name="connsiteX0" fmla="*/ 0 w 5214889"/>
              <a:gd name="connsiteY0" fmla="*/ 1602702 h 1612927"/>
              <a:gd name="connsiteX1" fmla="*/ 961736 w 5214889"/>
              <a:gd name="connsiteY1" fmla="*/ 1393055 h 1612927"/>
              <a:gd name="connsiteX2" fmla="*/ 2128789 w 5214889"/>
              <a:gd name="connsiteY2" fmla="*/ 266700 h 1612927"/>
              <a:gd name="connsiteX3" fmla="*/ 5214889 w 5214889"/>
              <a:gd name="connsiteY3" fmla="*/ 0 h 1612927"/>
              <a:gd name="connsiteX0" fmla="*/ 0 w 5214889"/>
              <a:gd name="connsiteY0" fmla="*/ 1602702 h 1604785"/>
              <a:gd name="connsiteX1" fmla="*/ 995603 w 5214889"/>
              <a:gd name="connsiteY1" fmla="*/ 1340715 h 1604785"/>
              <a:gd name="connsiteX2" fmla="*/ 2128789 w 5214889"/>
              <a:gd name="connsiteY2" fmla="*/ 266700 h 1604785"/>
              <a:gd name="connsiteX3" fmla="*/ 5214889 w 5214889"/>
              <a:gd name="connsiteY3" fmla="*/ 0 h 1604785"/>
              <a:gd name="connsiteX0" fmla="*/ 0 w 5214889"/>
              <a:gd name="connsiteY0" fmla="*/ 1602702 h 1602899"/>
              <a:gd name="connsiteX1" fmla="*/ 995603 w 5214889"/>
              <a:gd name="connsiteY1" fmla="*/ 1340715 h 1602899"/>
              <a:gd name="connsiteX2" fmla="*/ 2128789 w 5214889"/>
              <a:gd name="connsiteY2" fmla="*/ 266700 h 1602899"/>
              <a:gd name="connsiteX3" fmla="*/ 5214889 w 5214889"/>
              <a:gd name="connsiteY3" fmla="*/ 0 h 1602899"/>
              <a:gd name="connsiteX0" fmla="*/ 0 w 5214889"/>
              <a:gd name="connsiteY0" fmla="*/ 1604558 h 1604558"/>
              <a:gd name="connsiteX1" fmla="*/ 995603 w 5214889"/>
              <a:gd name="connsiteY1" fmla="*/ 1342571 h 1604558"/>
              <a:gd name="connsiteX2" fmla="*/ 2319674 w 5214889"/>
              <a:gd name="connsiteY2" fmla="*/ 219295 h 1604558"/>
              <a:gd name="connsiteX3" fmla="*/ 5214889 w 5214889"/>
              <a:gd name="connsiteY3" fmla="*/ 1856 h 1604558"/>
              <a:gd name="connsiteX0" fmla="*/ 0 w 5214889"/>
              <a:gd name="connsiteY0" fmla="*/ 1604558 h 1604579"/>
              <a:gd name="connsiteX1" fmla="*/ 995603 w 5214889"/>
              <a:gd name="connsiteY1" fmla="*/ 1342571 h 1604579"/>
              <a:gd name="connsiteX2" fmla="*/ 2319674 w 5214889"/>
              <a:gd name="connsiteY2" fmla="*/ 219295 h 1604579"/>
              <a:gd name="connsiteX3" fmla="*/ 5214889 w 5214889"/>
              <a:gd name="connsiteY3" fmla="*/ 1856 h 1604579"/>
              <a:gd name="connsiteX0" fmla="*/ 0 w 5214889"/>
              <a:gd name="connsiteY0" fmla="*/ 1604558 h 1604579"/>
              <a:gd name="connsiteX1" fmla="*/ 995603 w 5214889"/>
              <a:gd name="connsiteY1" fmla="*/ 1342571 h 1604579"/>
              <a:gd name="connsiteX2" fmla="*/ 2319674 w 5214889"/>
              <a:gd name="connsiteY2" fmla="*/ 219295 h 1604579"/>
              <a:gd name="connsiteX3" fmla="*/ 5214889 w 5214889"/>
              <a:gd name="connsiteY3" fmla="*/ 1856 h 1604579"/>
              <a:gd name="connsiteX0" fmla="*/ 0 w 5171786"/>
              <a:gd name="connsiteY0" fmla="*/ 1612595 h 1612616"/>
              <a:gd name="connsiteX1" fmla="*/ 995603 w 5171786"/>
              <a:gd name="connsiteY1" fmla="*/ 1350608 h 1612616"/>
              <a:gd name="connsiteX2" fmla="*/ 2319674 w 5171786"/>
              <a:gd name="connsiteY2" fmla="*/ 227332 h 1612616"/>
              <a:gd name="connsiteX3" fmla="*/ 5171786 w 5171786"/>
              <a:gd name="connsiteY3" fmla="*/ 657 h 1612616"/>
              <a:gd name="connsiteX0" fmla="*/ 0 w 5159470"/>
              <a:gd name="connsiteY0" fmla="*/ 1604559 h 1604580"/>
              <a:gd name="connsiteX1" fmla="*/ 995603 w 5159470"/>
              <a:gd name="connsiteY1" fmla="*/ 1342572 h 1604580"/>
              <a:gd name="connsiteX2" fmla="*/ 2319674 w 5159470"/>
              <a:gd name="connsiteY2" fmla="*/ 219296 h 1604580"/>
              <a:gd name="connsiteX3" fmla="*/ 5159470 w 5159470"/>
              <a:gd name="connsiteY3" fmla="*/ 1857 h 1604580"/>
              <a:gd name="connsiteX0" fmla="*/ 0 w 5159470"/>
              <a:gd name="connsiteY0" fmla="*/ 1602702 h 1602723"/>
              <a:gd name="connsiteX1" fmla="*/ 995603 w 5159470"/>
              <a:gd name="connsiteY1" fmla="*/ 1340715 h 1602723"/>
              <a:gd name="connsiteX2" fmla="*/ 2319674 w 5159470"/>
              <a:gd name="connsiteY2" fmla="*/ 217439 h 1602723"/>
              <a:gd name="connsiteX3" fmla="*/ 5159470 w 5159470"/>
              <a:gd name="connsiteY3" fmla="*/ 0 h 1602723"/>
              <a:gd name="connsiteX0" fmla="*/ 0 w 5156392"/>
              <a:gd name="connsiteY0" fmla="*/ 1618096 h 1618117"/>
              <a:gd name="connsiteX1" fmla="*/ 995603 w 5156392"/>
              <a:gd name="connsiteY1" fmla="*/ 1356109 h 1618117"/>
              <a:gd name="connsiteX2" fmla="*/ 2319674 w 5156392"/>
              <a:gd name="connsiteY2" fmla="*/ 232833 h 1618117"/>
              <a:gd name="connsiteX3" fmla="*/ 5156392 w 5156392"/>
              <a:gd name="connsiteY3" fmla="*/ 0 h 1618117"/>
              <a:gd name="connsiteX0" fmla="*/ 0 w 5156392"/>
              <a:gd name="connsiteY0" fmla="*/ 1618096 h 1618117"/>
              <a:gd name="connsiteX1" fmla="*/ 995603 w 5156392"/>
              <a:gd name="connsiteY1" fmla="*/ 1356109 h 1618117"/>
              <a:gd name="connsiteX2" fmla="*/ 2319674 w 5156392"/>
              <a:gd name="connsiteY2" fmla="*/ 232833 h 1618117"/>
              <a:gd name="connsiteX3" fmla="*/ 5156392 w 5156392"/>
              <a:gd name="connsiteY3" fmla="*/ 0 h 1618117"/>
              <a:gd name="connsiteX0" fmla="*/ 0 w 5162549"/>
              <a:gd name="connsiteY0" fmla="*/ 1602702 h 1602723"/>
              <a:gd name="connsiteX1" fmla="*/ 995603 w 5162549"/>
              <a:gd name="connsiteY1" fmla="*/ 1340715 h 1602723"/>
              <a:gd name="connsiteX2" fmla="*/ 2319674 w 5162549"/>
              <a:gd name="connsiteY2" fmla="*/ 217439 h 1602723"/>
              <a:gd name="connsiteX3" fmla="*/ 5162549 w 5162549"/>
              <a:gd name="connsiteY3" fmla="*/ 0 h 1602723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62549"/>
              <a:gd name="connsiteY0" fmla="*/ 1608860 h 1608881"/>
              <a:gd name="connsiteX1" fmla="*/ 995603 w 5162549"/>
              <a:gd name="connsiteY1" fmla="*/ 1346873 h 1608881"/>
              <a:gd name="connsiteX2" fmla="*/ 2319674 w 5162549"/>
              <a:gd name="connsiteY2" fmla="*/ 223597 h 1608881"/>
              <a:gd name="connsiteX3" fmla="*/ 5162549 w 5162549"/>
              <a:gd name="connsiteY3" fmla="*/ 0 h 1608881"/>
              <a:gd name="connsiteX0" fmla="*/ 0 w 5162549"/>
              <a:gd name="connsiteY0" fmla="*/ 1608860 h 1608860"/>
              <a:gd name="connsiteX1" fmla="*/ 995603 w 5162549"/>
              <a:gd name="connsiteY1" fmla="*/ 1346873 h 1608860"/>
              <a:gd name="connsiteX2" fmla="*/ 2950826 w 5162549"/>
              <a:gd name="connsiteY2" fmla="*/ 743912 h 1608860"/>
              <a:gd name="connsiteX3" fmla="*/ 5162549 w 5162549"/>
              <a:gd name="connsiteY3" fmla="*/ 0 h 1608860"/>
              <a:gd name="connsiteX0" fmla="*/ 0 w 5008610"/>
              <a:gd name="connsiteY0" fmla="*/ 1562678 h 1562678"/>
              <a:gd name="connsiteX1" fmla="*/ 995603 w 5008610"/>
              <a:gd name="connsiteY1" fmla="*/ 1300691 h 1562678"/>
              <a:gd name="connsiteX2" fmla="*/ 2950826 w 5008610"/>
              <a:gd name="connsiteY2" fmla="*/ 697730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995603 w 5008610"/>
              <a:gd name="connsiteY1" fmla="*/ 130069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995603 w 5008610"/>
              <a:gd name="connsiteY1" fmla="*/ 130069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609557"/>
              <a:gd name="connsiteX1" fmla="*/ 1888451 w 5008610"/>
              <a:gd name="connsiteY1" fmla="*/ 1494654 h 1609557"/>
              <a:gd name="connsiteX2" fmla="*/ 3514244 w 5008610"/>
              <a:gd name="connsiteY2" fmla="*/ 303645 h 1609557"/>
              <a:gd name="connsiteX3" fmla="*/ 5008610 w 5008610"/>
              <a:gd name="connsiteY3" fmla="*/ 0 h 1609557"/>
              <a:gd name="connsiteX0" fmla="*/ 0 w 5008610"/>
              <a:gd name="connsiteY0" fmla="*/ 1562678 h 1562678"/>
              <a:gd name="connsiteX1" fmla="*/ 1888451 w 5008610"/>
              <a:gd name="connsiteY1" fmla="*/ 1494654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2310245 w 5008610"/>
              <a:gd name="connsiteY1" fmla="*/ 1229878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3977"/>
              <a:gd name="connsiteX1" fmla="*/ 2310245 w 5008610"/>
              <a:gd name="connsiteY1" fmla="*/ 1229878 h 1563977"/>
              <a:gd name="connsiteX2" fmla="*/ 3514244 w 5008610"/>
              <a:gd name="connsiteY2" fmla="*/ 303645 h 1563977"/>
              <a:gd name="connsiteX3" fmla="*/ 5008610 w 5008610"/>
              <a:gd name="connsiteY3" fmla="*/ 0 h 1563977"/>
              <a:gd name="connsiteX0" fmla="*/ 0 w 5008610"/>
              <a:gd name="connsiteY0" fmla="*/ 1562678 h 1562678"/>
              <a:gd name="connsiteX1" fmla="*/ 2310245 w 5008610"/>
              <a:gd name="connsiteY1" fmla="*/ 1229878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95233"/>
              <a:gd name="connsiteX1" fmla="*/ 2310245 w 5008610"/>
              <a:gd name="connsiteY1" fmla="*/ 1229878 h 1595233"/>
              <a:gd name="connsiteX2" fmla="*/ 3514244 w 5008610"/>
              <a:gd name="connsiteY2" fmla="*/ 303645 h 1595233"/>
              <a:gd name="connsiteX3" fmla="*/ 5008610 w 5008610"/>
              <a:gd name="connsiteY3" fmla="*/ 0 h 1595233"/>
              <a:gd name="connsiteX0" fmla="*/ 0 w 5008610"/>
              <a:gd name="connsiteY0" fmla="*/ 1562678 h 1775551"/>
              <a:gd name="connsiteX1" fmla="*/ 1802245 w 5008610"/>
              <a:gd name="connsiteY1" fmla="*/ 1525442 h 1775551"/>
              <a:gd name="connsiteX2" fmla="*/ 3514244 w 5008610"/>
              <a:gd name="connsiteY2" fmla="*/ 303645 h 1775551"/>
              <a:gd name="connsiteX3" fmla="*/ 5008610 w 5008610"/>
              <a:gd name="connsiteY3" fmla="*/ 0 h 1775551"/>
              <a:gd name="connsiteX0" fmla="*/ 0 w 5008610"/>
              <a:gd name="connsiteY0" fmla="*/ 1562678 h 1607423"/>
              <a:gd name="connsiteX1" fmla="*/ 1802245 w 5008610"/>
              <a:gd name="connsiteY1" fmla="*/ 1525442 h 1607423"/>
              <a:gd name="connsiteX2" fmla="*/ 3514244 w 5008610"/>
              <a:gd name="connsiteY2" fmla="*/ 303645 h 1607423"/>
              <a:gd name="connsiteX3" fmla="*/ 5008610 w 5008610"/>
              <a:gd name="connsiteY3" fmla="*/ 0 h 1607423"/>
              <a:gd name="connsiteX0" fmla="*/ 0 w 5008610"/>
              <a:gd name="connsiteY0" fmla="*/ 1562678 h 1605250"/>
              <a:gd name="connsiteX1" fmla="*/ 1802245 w 5008610"/>
              <a:gd name="connsiteY1" fmla="*/ 1522363 h 1605250"/>
              <a:gd name="connsiteX2" fmla="*/ 3514244 w 5008610"/>
              <a:gd name="connsiteY2" fmla="*/ 303645 h 1605250"/>
              <a:gd name="connsiteX3" fmla="*/ 5008610 w 5008610"/>
              <a:gd name="connsiteY3" fmla="*/ 0 h 1605250"/>
              <a:gd name="connsiteX0" fmla="*/ 0 w 5008610"/>
              <a:gd name="connsiteY0" fmla="*/ 1562678 h 1567381"/>
              <a:gd name="connsiteX1" fmla="*/ 1802245 w 5008610"/>
              <a:gd name="connsiteY1" fmla="*/ 1522363 h 1567381"/>
              <a:gd name="connsiteX2" fmla="*/ 3514244 w 5008610"/>
              <a:gd name="connsiteY2" fmla="*/ 303645 h 1567381"/>
              <a:gd name="connsiteX3" fmla="*/ 5008610 w 5008610"/>
              <a:gd name="connsiteY3" fmla="*/ 0 h 1567381"/>
              <a:gd name="connsiteX0" fmla="*/ 0 w 5008610"/>
              <a:gd name="connsiteY0" fmla="*/ 1562678 h 1562678"/>
              <a:gd name="connsiteX1" fmla="*/ 1833033 w 5008610"/>
              <a:gd name="connsiteY1" fmla="*/ 1513126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33033 w 5008610"/>
              <a:gd name="connsiteY1" fmla="*/ 1513126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33033 w 5008610"/>
              <a:gd name="connsiteY1" fmla="*/ 1513126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00566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9638 w 5008610"/>
              <a:gd name="connsiteY2" fmla="*/ 312881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9638 w 5008610"/>
              <a:gd name="connsiteY2" fmla="*/ 312881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9638 w 5008610"/>
              <a:gd name="connsiteY2" fmla="*/ 312881 h 1562678"/>
              <a:gd name="connsiteX3" fmla="*/ 5008610 w 5008610"/>
              <a:gd name="connsiteY3" fmla="*/ 0 h 156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8610" h="1562678">
                <a:moveTo>
                  <a:pt x="0" y="1562678"/>
                </a:moveTo>
                <a:cubicBezTo>
                  <a:pt x="726546" y="1535064"/>
                  <a:pt x="1573678" y="1553632"/>
                  <a:pt x="1829955" y="1525441"/>
                </a:cubicBezTo>
                <a:cubicBezTo>
                  <a:pt x="2474160" y="1287892"/>
                  <a:pt x="2931102" y="584053"/>
                  <a:pt x="3529638" y="312881"/>
                </a:cubicBezTo>
                <a:cubicBezTo>
                  <a:pt x="4128174" y="41709"/>
                  <a:pt x="4272826" y="79351"/>
                  <a:pt x="5008610" y="0"/>
                </a:cubicBezTo>
              </a:path>
            </a:pathLst>
          </a:custGeom>
          <a:noFill/>
          <a:ln w="28575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85E374B-346B-05A5-579E-5D9C742193AE}"/>
              </a:ext>
            </a:extLst>
          </p:cNvPr>
          <p:cNvSpPr/>
          <p:nvPr/>
        </p:nvSpPr>
        <p:spPr>
          <a:xfrm>
            <a:off x="1612084" y="2232937"/>
            <a:ext cx="5211809" cy="1076230"/>
          </a:xfrm>
          <a:custGeom>
            <a:avLst/>
            <a:gdLst>
              <a:gd name="connsiteX0" fmla="*/ 0 w 5162550"/>
              <a:gd name="connsiteY0" fmla="*/ 1581150 h 1700341"/>
              <a:gd name="connsiteX1" fmla="*/ 647700 w 5162550"/>
              <a:gd name="connsiteY1" fmla="*/ 1571625 h 1700341"/>
              <a:gd name="connsiteX2" fmla="*/ 2076450 w 5162550"/>
              <a:gd name="connsiteY2" fmla="*/ 266700 h 1700341"/>
              <a:gd name="connsiteX3" fmla="*/ 5162550 w 5162550"/>
              <a:gd name="connsiteY3" fmla="*/ 0 h 1700341"/>
              <a:gd name="connsiteX0" fmla="*/ 0 w 5214889"/>
              <a:gd name="connsiteY0" fmla="*/ 1581150 h 1700341"/>
              <a:gd name="connsiteX1" fmla="*/ 700039 w 5214889"/>
              <a:gd name="connsiteY1" fmla="*/ 1571625 h 1700341"/>
              <a:gd name="connsiteX2" fmla="*/ 2128789 w 5214889"/>
              <a:gd name="connsiteY2" fmla="*/ 266700 h 1700341"/>
              <a:gd name="connsiteX3" fmla="*/ 5214889 w 5214889"/>
              <a:gd name="connsiteY3" fmla="*/ 0 h 1700341"/>
              <a:gd name="connsiteX0" fmla="*/ 0 w 5214889"/>
              <a:gd name="connsiteY0" fmla="*/ 1581150 h 1628134"/>
              <a:gd name="connsiteX1" fmla="*/ 961736 w 5214889"/>
              <a:gd name="connsiteY1" fmla="*/ 1393055 h 1628134"/>
              <a:gd name="connsiteX2" fmla="*/ 2128789 w 5214889"/>
              <a:gd name="connsiteY2" fmla="*/ 266700 h 1628134"/>
              <a:gd name="connsiteX3" fmla="*/ 5214889 w 5214889"/>
              <a:gd name="connsiteY3" fmla="*/ 0 h 1628134"/>
              <a:gd name="connsiteX0" fmla="*/ 0 w 5214889"/>
              <a:gd name="connsiteY0" fmla="*/ 1581150 h 1599737"/>
              <a:gd name="connsiteX1" fmla="*/ 961736 w 5214889"/>
              <a:gd name="connsiteY1" fmla="*/ 1393055 h 1599737"/>
              <a:gd name="connsiteX2" fmla="*/ 2128789 w 5214889"/>
              <a:gd name="connsiteY2" fmla="*/ 266700 h 1599737"/>
              <a:gd name="connsiteX3" fmla="*/ 5214889 w 5214889"/>
              <a:gd name="connsiteY3" fmla="*/ 0 h 1599737"/>
              <a:gd name="connsiteX0" fmla="*/ 0 w 5214889"/>
              <a:gd name="connsiteY0" fmla="*/ 1581150 h 1608580"/>
              <a:gd name="connsiteX1" fmla="*/ 961736 w 5214889"/>
              <a:gd name="connsiteY1" fmla="*/ 1393055 h 1608580"/>
              <a:gd name="connsiteX2" fmla="*/ 2128789 w 5214889"/>
              <a:gd name="connsiteY2" fmla="*/ 266700 h 1608580"/>
              <a:gd name="connsiteX3" fmla="*/ 5214889 w 5214889"/>
              <a:gd name="connsiteY3" fmla="*/ 0 h 1608580"/>
              <a:gd name="connsiteX0" fmla="*/ 0 w 5214889"/>
              <a:gd name="connsiteY0" fmla="*/ 1581150 h 1596300"/>
              <a:gd name="connsiteX1" fmla="*/ 961736 w 5214889"/>
              <a:gd name="connsiteY1" fmla="*/ 1393055 h 1596300"/>
              <a:gd name="connsiteX2" fmla="*/ 2128789 w 5214889"/>
              <a:gd name="connsiteY2" fmla="*/ 266700 h 1596300"/>
              <a:gd name="connsiteX3" fmla="*/ 5214889 w 5214889"/>
              <a:gd name="connsiteY3" fmla="*/ 0 h 1596300"/>
              <a:gd name="connsiteX0" fmla="*/ 0 w 5214889"/>
              <a:gd name="connsiteY0" fmla="*/ 1602702 h 1607048"/>
              <a:gd name="connsiteX1" fmla="*/ 961736 w 5214889"/>
              <a:gd name="connsiteY1" fmla="*/ 1393055 h 1607048"/>
              <a:gd name="connsiteX2" fmla="*/ 2128789 w 5214889"/>
              <a:gd name="connsiteY2" fmla="*/ 266700 h 1607048"/>
              <a:gd name="connsiteX3" fmla="*/ 5214889 w 5214889"/>
              <a:gd name="connsiteY3" fmla="*/ 0 h 1607048"/>
              <a:gd name="connsiteX0" fmla="*/ 0 w 5214889"/>
              <a:gd name="connsiteY0" fmla="*/ 1602702 h 1604806"/>
              <a:gd name="connsiteX1" fmla="*/ 961736 w 5214889"/>
              <a:gd name="connsiteY1" fmla="*/ 1393055 h 1604806"/>
              <a:gd name="connsiteX2" fmla="*/ 2128789 w 5214889"/>
              <a:gd name="connsiteY2" fmla="*/ 266700 h 1604806"/>
              <a:gd name="connsiteX3" fmla="*/ 5214889 w 5214889"/>
              <a:gd name="connsiteY3" fmla="*/ 0 h 1604806"/>
              <a:gd name="connsiteX0" fmla="*/ 0 w 5214889"/>
              <a:gd name="connsiteY0" fmla="*/ 1602702 h 1612927"/>
              <a:gd name="connsiteX1" fmla="*/ 961736 w 5214889"/>
              <a:gd name="connsiteY1" fmla="*/ 1393055 h 1612927"/>
              <a:gd name="connsiteX2" fmla="*/ 2128789 w 5214889"/>
              <a:gd name="connsiteY2" fmla="*/ 266700 h 1612927"/>
              <a:gd name="connsiteX3" fmla="*/ 5214889 w 5214889"/>
              <a:gd name="connsiteY3" fmla="*/ 0 h 1612927"/>
              <a:gd name="connsiteX0" fmla="*/ 0 w 5214889"/>
              <a:gd name="connsiteY0" fmla="*/ 1602702 h 1604785"/>
              <a:gd name="connsiteX1" fmla="*/ 995603 w 5214889"/>
              <a:gd name="connsiteY1" fmla="*/ 1340715 h 1604785"/>
              <a:gd name="connsiteX2" fmla="*/ 2128789 w 5214889"/>
              <a:gd name="connsiteY2" fmla="*/ 266700 h 1604785"/>
              <a:gd name="connsiteX3" fmla="*/ 5214889 w 5214889"/>
              <a:gd name="connsiteY3" fmla="*/ 0 h 1604785"/>
              <a:gd name="connsiteX0" fmla="*/ 0 w 5214889"/>
              <a:gd name="connsiteY0" fmla="*/ 1602702 h 1602899"/>
              <a:gd name="connsiteX1" fmla="*/ 995603 w 5214889"/>
              <a:gd name="connsiteY1" fmla="*/ 1340715 h 1602899"/>
              <a:gd name="connsiteX2" fmla="*/ 2128789 w 5214889"/>
              <a:gd name="connsiteY2" fmla="*/ 266700 h 1602899"/>
              <a:gd name="connsiteX3" fmla="*/ 5214889 w 5214889"/>
              <a:gd name="connsiteY3" fmla="*/ 0 h 1602899"/>
              <a:gd name="connsiteX0" fmla="*/ 0 w 5214889"/>
              <a:gd name="connsiteY0" fmla="*/ 1604558 h 1604558"/>
              <a:gd name="connsiteX1" fmla="*/ 995603 w 5214889"/>
              <a:gd name="connsiteY1" fmla="*/ 1342571 h 1604558"/>
              <a:gd name="connsiteX2" fmla="*/ 2319674 w 5214889"/>
              <a:gd name="connsiteY2" fmla="*/ 219295 h 1604558"/>
              <a:gd name="connsiteX3" fmla="*/ 5214889 w 5214889"/>
              <a:gd name="connsiteY3" fmla="*/ 1856 h 1604558"/>
              <a:gd name="connsiteX0" fmla="*/ 0 w 5214889"/>
              <a:gd name="connsiteY0" fmla="*/ 1604558 h 1604579"/>
              <a:gd name="connsiteX1" fmla="*/ 995603 w 5214889"/>
              <a:gd name="connsiteY1" fmla="*/ 1342571 h 1604579"/>
              <a:gd name="connsiteX2" fmla="*/ 2319674 w 5214889"/>
              <a:gd name="connsiteY2" fmla="*/ 219295 h 1604579"/>
              <a:gd name="connsiteX3" fmla="*/ 5214889 w 5214889"/>
              <a:gd name="connsiteY3" fmla="*/ 1856 h 1604579"/>
              <a:gd name="connsiteX0" fmla="*/ 0 w 5214889"/>
              <a:gd name="connsiteY0" fmla="*/ 1604558 h 1604579"/>
              <a:gd name="connsiteX1" fmla="*/ 995603 w 5214889"/>
              <a:gd name="connsiteY1" fmla="*/ 1342571 h 1604579"/>
              <a:gd name="connsiteX2" fmla="*/ 2319674 w 5214889"/>
              <a:gd name="connsiteY2" fmla="*/ 219295 h 1604579"/>
              <a:gd name="connsiteX3" fmla="*/ 5214889 w 5214889"/>
              <a:gd name="connsiteY3" fmla="*/ 1856 h 1604579"/>
              <a:gd name="connsiteX0" fmla="*/ 0 w 5171786"/>
              <a:gd name="connsiteY0" fmla="*/ 1612595 h 1612616"/>
              <a:gd name="connsiteX1" fmla="*/ 995603 w 5171786"/>
              <a:gd name="connsiteY1" fmla="*/ 1350608 h 1612616"/>
              <a:gd name="connsiteX2" fmla="*/ 2319674 w 5171786"/>
              <a:gd name="connsiteY2" fmla="*/ 227332 h 1612616"/>
              <a:gd name="connsiteX3" fmla="*/ 5171786 w 5171786"/>
              <a:gd name="connsiteY3" fmla="*/ 657 h 1612616"/>
              <a:gd name="connsiteX0" fmla="*/ 0 w 5159470"/>
              <a:gd name="connsiteY0" fmla="*/ 1604559 h 1604580"/>
              <a:gd name="connsiteX1" fmla="*/ 995603 w 5159470"/>
              <a:gd name="connsiteY1" fmla="*/ 1342572 h 1604580"/>
              <a:gd name="connsiteX2" fmla="*/ 2319674 w 5159470"/>
              <a:gd name="connsiteY2" fmla="*/ 219296 h 1604580"/>
              <a:gd name="connsiteX3" fmla="*/ 5159470 w 5159470"/>
              <a:gd name="connsiteY3" fmla="*/ 1857 h 1604580"/>
              <a:gd name="connsiteX0" fmla="*/ 0 w 5159470"/>
              <a:gd name="connsiteY0" fmla="*/ 1602702 h 1602723"/>
              <a:gd name="connsiteX1" fmla="*/ 995603 w 5159470"/>
              <a:gd name="connsiteY1" fmla="*/ 1340715 h 1602723"/>
              <a:gd name="connsiteX2" fmla="*/ 2319674 w 5159470"/>
              <a:gd name="connsiteY2" fmla="*/ 217439 h 1602723"/>
              <a:gd name="connsiteX3" fmla="*/ 5159470 w 5159470"/>
              <a:gd name="connsiteY3" fmla="*/ 0 h 1602723"/>
              <a:gd name="connsiteX0" fmla="*/ 0 w 5156392"/>
              <a:gd name="connsiteY0" fmla="*/ 1618096 h 1618117"/>
              <a:gd name="connsiteX1" fmla="*/ 995603 w 5156392"/>
              <a:gd name="connsiteY1" fmla="*/ 1356109 h 1618117"/>
              <a:gd name="connsiteX2" fmla="*/ 2319674 w 5156392"/>
              <a:gd name="connsiteY2" fmla="*/ 232833 h 1618117"/>
              <a:gd name="connsiteX3" fmla="*/ 5156392 w 5156392"/>
              <a:gd name="connsiteY3" fmla="*/ 0 h 1618117"/>
              <a:gd name="connsiteX0" fmla="*/ 0 w 5156392"/>
              <a:gd name="connsiteY0" fmla="*/ 1618096 h 1618117"/>
              <a:gd name="connsiteX1" fmla="*/ 995603 w 5156392"/>
              <a:gd name="connsiteY1" fmla="*/ 1356109 h 1618117"/>
              <a:gd name="connsiteX2" fmla="*/ 2319674 w 5156392"/>
              <a:gd name="connsiteY2" fmla="*/ 232833 h 1618117"/>
              <a:gd name="connsiteX3" fmla="*/ 5156392 w 5156392"/>
              <a:gd name="connsiteY3" fmla="*/ 0 h 1618117"/>
              <a:gd name="connsiteX0" fmla="*/ 0 w 5162549"/>
              <a:gd name="connsiteY0" fmla="*/ 1602702 h 1602723"/>
              <a:gd name="connsiteX1" fmla="*/ 995603 w 5162549"/>
              <a:gd name="connsiteY1" fmla="*/ 1340715 h 1602723"/>
              <a:gd name="connsiteX2" fmla="*/ 2319674 w 5162549"/>
              <a:gd name="connsiteY2" fmla="*/ 217439 h 1602723"/>
              <a:gd name="connsiteX3" fmla="*/ 5162549 w 5162549"/>
              <a:gd name="connsiteY3" fmla="*/ 0 h 1602723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53313"/>
              <a:gd name="connsiteY0" fmla="*/ 1615017 h 1615038"/>
              <a:gd name="connsiteX1" fmla="*/ 995603 w 5153313"/>
              <a:gd name="connsiteY1" fmla="*/ 1353030 h 1615038"/>
              <a:gd name="connsiteX2" fmla="*/ 2319674 w 5153313"/>
              <a:gd name="connsiteY2" fmla="*/ 229754 h 1615038"/>
              <a:gd name="connsiteX3" fmla="*/ 5153313 w 5153313"/>
              <a:gd name="connsiteY3" fmla="*/ 0 h 1615038"/>
              <a:gd name="connsiteX0" fmla="*/ 0 w 5162549"/>
              <a:gd name="connsiteY0" fmla="*/ 1608860 h 1608881"/>
              <a:gd name="connsiteX1" fmla="*/ 995603 w 5162549"/>
              <a:gd name="connsiteY1" fmla="*/ 1346873 h 1608881"/>
              <a:gd name="connsiteX2" fmla="*/ 2319674 w 5162549"/>
              <a:gd name="connsiteY2" fmla="*/ 223597 h 1608881"/>
              <a:gd name="connsiteX3" fmla="*/ 5162549 w 5162549"/>
              <a:gd name="connsiteY3" fmla="*/ 0 h 1608881"/>
              <a:gd name="connsiteX0" fmla="*/ 0 w 5162549"/>
              <a:gd name="connsiteY0" fmla="*/ 1608860 h 1608860"/>
              <a:gd name="connsiteX1" fmla="*/ 995603 w 5162549"/>
              <a:gd name="connsiteY1" fmla="*/ 1346873 h 1608860"/>
              <a:gd name="connsiteX2" fmla="*/ 2950826 w 5162549"/>
              <a:gd name="connsiteY2" fmla="*/ 743912 h 1608860"/>
              <a:gd name="connsiteX3" fmla="*/ 5162549 w 5162549"/>
              <a:gd name="connsiteY3" fmla="*/ 0 h 1608860"/>
              <a:gd name="connsiteX0" fmla="*/ 0 w 5008610"/>
              <a:gd name="connsiteY0" fmla="*/ 1562678 h 1562678"/>
              <a:gd name="connsiteX1" fmla="*/ 995603 w 5008610"/>
              <a:gd name="connsiteY1" fmla="*/ 1300691 h 1562678"/>
              <a:gd name="connsiteX2" fmla="*/ 2950826 w 5008610"/>
              <a:gd name="connsiteY2" fmla="*/ 697730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995603 w 5008610"/>
              <a:gd name="connsiteY1" fmla="*/ 130069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995603 w 5008610"/>
              <a:gd name="connsiteY1" fmla="*/ 130069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609557"/>
              <a:gd name="connsiteX1" fmla="*/ 1888451 w 5008610"/>
              <a:gd name="connsiteY1" fmla="*/ 1494654 h 1609557"/>
              <a:gd name="connsiteX2" fmla="*/ 3514244 w 5008610"/>
              <a:gd name="connsiteY2" fmla="*/ 303645 h 1609557"/>
              <a:gd name="connsiteX3" fmla="*/ 5008610 w 5008610"/>
              <a:gd name="connsiteY3" fmla="*/ 0 h 1609557"/>
              <a:gd name="connsiteX0" fmla="*/ 0 w 5008610"/>
              <a:gd name="connsiteY0" fmla="*/ 1562678 h 1562678"/>
              <a:gd name="connsiteX1" fmla="*/ 1888451 w 5008610"/>
              <a:gd name="connsiteY1" fmla="*/ 1494654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2310245 w 5008610"/>
              <a:gd name="connsiteY1" fmla="*/ 1229878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3977"/>
              <a:gd name="connsiteX1" fmla="*/ 2310245 w 5008610"/>
              <a:gd name="connsiteY1" fmla="*/ 1229878 h 1563977"/>
              <a:gd name="connsiteX2" fmla="*/ 3514244 w 5008610"/>
              <a:gd name="connsiteY2" fmla="*/ 303645 h 1563977"/>
              <a:gd name="connsiteX3" fmla="*/ 5008610 w 5008610"/>
              <a:gd name="connsiteY3" fmla="*/ 0 h 1563977"/>
              <a:gd name="connsiteX0" fmla="*/ 0 w 5008610"/>
              <a:gd name="connsiteY0" fmla="*/ 1562678 h 1562678"/>
              <a:gd name="connsiteX1" fmla="*/ 2310245 w 5008610"/>
              <a:gd name="connsiteY1" fmla="*/ 1229878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95233"/>
              <a:gd name="connsiteX1" fmla="*/ 2310245 w 5008610"/>
              <a:gd name="connsiteY1" fmla="*/ 1229878 h 1595233"/>
              <a:gd name="connsiteX2" fmla="*/ 3514244 w 5008610"/>
              <a:gd name="connsiteY2" fmla="*/ 303645 h 1595233"/>
              <a:gd name="connsiteX3" fmla="*/ 5008610 w 5008610"/>
              <a:gd name="connsiteY3" fmla="*/ 0 h 1595233"/>
              <a:gd name="connsiteX0" fmla="*/ 0 w 5008610"/>
              <a:gd name="connsiteY0" fmla="*/ 1562678 h 1775551"/>
              <a:gd name="connsiteX1" fmla="*/ 1802245 w 5008610"/>
              <a:gd name="connsiteY1" fmla="*/ 1525442 h 1775551"/>
              <a:gd name="connsiteX2" fmla="*/ 3514244 w 5008610"/>
              <a:gd name="connsiteY2" fmla="*/ 303645 h 1775551"/>
              <a:gd name="connsiteX3" fmla="*/ 5008610 w 5008610"/>
              <a:gd name="connsiteY3" fmla="*/ 0 h 1775551"/>
              <a:gd name="connsiteX0" fmla="*/ 0 w 5008610"/>
              <a:gd name="connsiteY0" fmla="*/ 1562678 h 1607423"/>
              <a:gd name="connsiteX1" fmla="*/ 1802245 w 5008610"/>
              <a:gd name="connsiteY1" fmla="*/ 1525442 h 1607423"/>
              <a:gd name="connsiteX2" fmla="*/ 3514244 w 5008610"/>
              <a:gd name="connsiteY2" fmla="*/ 303645 h 1607423"/>
              <a:gd name="connsiteX3" fmla="*/ 5008610 w 5008610"/>
              <a:gd name="connsiteY3" fmla="*/ 0 h 1607423"/>
              <a:gd name="connsiteX0" fmla="*/ 0 w 5008610"/>
              <a:gd name="connsiteY0" fmla="*/ 1562678 h 1605250"/>
              <a:gd name="connsiteX1" fmla="*/ 1802245 w 5008610"/>
              <a:gd name="connsiteY1" fmla="*/ 1522363 h 1605250"/>
              <a:gd name="connsiteX2" fmla="*/ 3514244 w 5008610"/>
              <a:gd name="connsiteY2" fmla="*/ 303645 h 1605250"/>
              <a:gd name="connsiteX3" fmla="*/ 5008610 w 5008610"/>
              <a:gd name="connsiteY3" fmla="*/ 0 h 1605250"/>
              <a:gd name="connsiteX0" fmla="*/ 0 w 5008610"/>
              <a:gd name="connsiteY0" fmla="*/ 1562678 h 1567381"/>
              <a:gd name="connsiteX1" fmla="*/ 1802245 w 5008610"/>
              <a:gd name="connsiteY1" fmla="*/ 1522363 h 1567381"/>
              <a:gd name="connsiteX2" fmla="*/ 3514244 w 5008610"/>
              <a:gd name="connsiteY2" fmla="*/ 303645 h 1567381"/>
              <a:gd name="connsiteX3" fmla="*/ 5008610 w 5008610"/>
              <a:gd name="connsiteY3" fmla="*/ 0 h 1567381"/>
              <a:gd name="connsiteX0" fmla="*/ 0 w 5008610"/>
              <a:gd name="connsiteY0" fmla="*/ 1562678 h 1562678"/>
              <a:gd name="connsiteX1" fmla="*/ 1833033 w 5008610"/>
              <a:gd name="connsiteY1" fmla="*/ 1513126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33033 w 5008610"/>
              <a:gd name="connsiteY1" fmla="*/ 1513126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33033 w 5008610"/>
              <a:gd name="connsiteY1" fmla="*/ 1513126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14244 w 5008610"/>
              <a:gd name="connsiteY2" fmla="*/ 303645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19039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0401 w 5008610"/>
              <a:gd name="connsiteY2" fmla="*/ 300566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9638 w 5008610"/>
              <a:gd name="connsiteY2" fmla="*/ 312881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9638 w 5008610"/>
              <a:gd name="connsiteY2" fmla="*/ 312881 h 1562678"/>
              <a:gd name="connsiteX3" fmla="*/ 5008610 w 5008610"/>
              <a:gd name="connsiteY3" fmla="*/ 0 h 1562678"/>
              <a:gd name="connsiteX0" fmla="*/ 0 w 5008610"/>
              <a:gd name="connsiteY0" fmla="*/ 1562678 h 1562678"/>
              <a:gd name="connsiteX1" fmla="*/ 1829955 w 5008610"/>
              <a:gd name="connsiteY1" fmla="*/ 1525441 h 1562678"/>
              <a:gd name="connsiteX2" fmla="*/ 3529638 w 5008610"/>
              <a:gd name="connsiteY2" fmla="*/ 312881 h 1562678"/>
              <a:gd name="connsiteX3" fmla="*/ 5008610 w 5008610"/>
              <a:gd name="connsiteY3" fmla="*/ 0 h 1562678"/>
              <a:gd name="connsiteX0" fmla="*/ 0 w 5177943"/>
              <a:gd name="connsiteY0" fmla="*/ 1571914 h 1571914"/>
              <a:gd name="connsiteX1" fmla="*/ 1829955 w 5177943"/>
              <a:gd name="connsiteY1" fmla="*/ 1534677 h 1571914"/>
              <a:gd name="connsiteX2" fmla="*/ 3529638 w 5177943"/>
              <a:gd name="connsiteY2" fmla="*/ 322117 h 1571914"/>
              <a:gd name="connsiteX3" fmla="*/ 5177943 w 5177943"/>
              <a:gd name="connsiteY3" fmla="*/ 0 h 1571914"/>
              <a:gd name="connsiteX0" fmla="*/ 0 w 5177943"/>
              <a:gd name="connsiteY0" fmla="*/ 1571914 h 1571914"/>
              <a:gd name="connsiteX1" fmla="*/ 2184016 w 5177943"/>
              <a:gd name="connsiteY1" fmla="*/ 1543913 h 1571914"/>
              <a:gd name="connsiteX2" fmla="*/ 3529638 w 5177943"/>
              <a:gd name="connsiteY2" fmla="*/ 322117 h 1571914"/>
              <a:gd name="connsiteX3" fmla="*/ 5177943 w 5177943"/>
              <a:gd name="connsiteY3" fmla="*/ 0 h 1571914"/>
              <a:gd name="connsiteX0" fmla="*/ 0 w 5177943"/>
              <a:gd name="connsiteY0" fmla="*/ 1571914 h 1571914"/>
              <a:gd name="connsiteX1" fmla="*/ 2184016 w 5177943"/>
              <a:gd name="connsiteY1" fmla="*/ 1543913 h 1571914"/>
              <a:gd name="connsiteX2" fmla="*/ 3788257 w 5177943"/>
              <a:gd name="connsiteY2" fmla="*/ 743911 h 1571914"/>
              <a:gd name="connsiteX3" fmla="*/ 5177943 w 5177943"/>
              <a:gd name="connsiteY3" fmla="*/ 0 h 1571914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8257 w 5177943"/>
              <a:gd name="connsiteY2" fmla="*/ 731596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8257 w 5177943"/>
              <a:gd name="connsiteY2" fmla="*/ 731596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8257 w 5177943"/>
              <a:gd name="connsiteY2" fmla="*/ 731596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785178 w 5177943"/>
              <a:gd name="connsiteY2" fmla="*/ 719281 h 1559599"/>
              <a:gd name="connsiteX3" fmla="*/ 5177943 w 5177943"/>
              <a:gd name="connsiteY3" fmla="*/ 0 h 1559599"/>
              <a:gd name="connsiteX0" fmla="*/ 0 w 5177943"/>
              <a:gd name="connsiteY0" fmla="*/ 1559599 h 1559599"/>
              <a:gd name="connsiteX1" fmla="*/ 2184016 w 5177943"/>
              <a:gd name="connsiteY1" fmla="*/ 1531598 h 1559599"/>
              <a:gd name="connsiteX2" fmla="*/ 3892936 w 5177943"/>
              <a:gd name="connsiteY2" fmla="*/ 913244 h 1559599"/>
              <a:gd name="connsiteX3" fmla="*/ 5177943 w 5177943"/>
              <a:gd name="connsiteY3" fmla="*/ 0 h 1559599"/>
              <a:gd name="connsiteX0" fmla="*/ 0 w 5196415"/>
              <a:gd name="connsiteY0" fmla="*/ 1408738 h 1408738"/>
              <a:gd name="connsiteX1" fmla="*/ 2184016 w 5196415"/>
              <a:gd name="connsiteY1" fmla="*/ 1380737 h 1408738"/>
              <a:gd name="connsiteX2" fmla="*/ 3892936 w 5196415"/>
              <a:gd name="connsiteY2" fmla="*/ 762383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892936 w 5196415"/>
              <a:gd name="connsiteY2" fmla="*/ 762383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4117687 w 5196415"/>
              <a:gd name="connsiteY2" fmla="*/ 599208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4117687 w 5196415"/>
              <a:gd name="connsiteY2" fmla="*/ 599208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4117687 w 5196415"/>
              <a:gd name="connsiteY2" fmla="*/ 599208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4117687 w 5196415"/>
              <a:gd name="connsiteY2" fmla="*/ 599208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4117687 w 5196415"/>
              <a:gd name="connsiteY2" fmla="*/ 599208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4117687 w 5196415"/>
              <a:gd name="connsiteY2" fmla="*/ 599208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9890 w 5196415"/>
              <a:gd name="connsiteY2" fmla="*/ 992195 h 1408738"/>
              <a:gd name="connsiteX3" fmla="*/ 4117687 w 5196415"/>
              <a:gd name="connsiteY3" fmla="*/ 599208 h 1408738"/>
              <a:gd name="connsiteX4" fmla="*/ 5196415 w 5196415"/>
              <a:gd name="connsiteY4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17575 w 5196415"/>
              <a:gd name="connsiteY2" fmla="*/ 979880 h 1408738"/>
              <a:gd name="connsiteX3" fmla="*/ 4117687 w 5196415"/>
              <a:gd name="connsiteY3" fmla="*/ 599208 h 1408738"/>
              <a:gd name="connsiteX4" fmla="*/ 5196415 w 5196415"/>
              <a:gd name="connsiteY4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17575 w 5196415"/>
              <a:gd name="connsiteY2" fmla="*/ 979880 h 1408738"/>
              <a:gd name="connsiteX3" fmla="*/ 4117687 w 5196415"/>
              <a:gd name="connsiteY3" fmla="*/ 599208 h 1408738"/>
              <a:gd name="connsiteX4" fmla="*/ 5196415 w 5196415"/>
              <a:gd name="connsiteY4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6811 w 5196415"/>
              <a:gd name="connsiteY2" fmla="*/ 979880 h 1408738"/>
              <a:gd name="connsiteX3" fmla="*/ 4117687 w 5196415"/>
              <a:gd name="connsiteY3" fmla="*/ 599208 h 1408738"/>
              <a:gd name="connsiteX4" fmla="*/ 5196415 w 5196415"/>
              <a:gd name="connsiteY4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6811 w 5196415"/>
              <a:gd name="connsiteY2" fmla="*/ 979880 h 1408738"/>
              <a:gd name="connsiteX3" fmla="*/ 4117687 w 5196415"/>
              <a:gd name="connsiteY3" fmla="*/ 599208 h 1408738"/>
              <a:gd name="connsiteX4" fmla="*/ 5196415 w 5196415"/>
              <a:gd name="connsiteY4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6811 w 5196415"/>
              <a:gd name="connsiteY2" fmla="*/ 979880 h 1408738"/>
              <a:gd name="connsiteX3" fmla="*/ 4117687 w 5196415"/>
              <a:gd name="connsiteY3" fmla="*/ 599208 h 1408738"/>
              <a:gd name="connsiteX4" fmla="*/ 5196415 w 5196415"/>
              <a:gd name="connsiteY4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6811 w 5196415"/>
              <a:gd name="connsiteY2" fmla="*/ 979880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6811 w 5196415"/>
              <a:gd name="connsiteY2" fmla="*/ 979880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6811 w 5196415"/>
              <a:gd name="connsiteY2" fmla="*/ 979880 h 1408738"/>
              <a:gd name="connsiteX3" fmla="*/ 5196415 w 5196415"/>
              <a:gd name="connsiteY3" fmla="*/ 0 h 1408738"/>
              <a:gd name="connsiteX0" fmla="*/ 0 w 5196415"/>
              <a:gd name="connsiteY0" fmla="*/ 1408738 h 1408738"/>
              <a:gd name="connsiteX1" fmla="*/ 2768985 w 5196415"/>
              <a:gd name="connsiteY1" fmla="*/ 1386894 h 1408738"/>
              <a:gd name="connsiteX2" fmla="*/ 3626811 w 5196415"/>
              <a:gd name="connsiteY2" fmla="*/ 979880 h 1408738"/>
              <a:gd name="connsiteX3" fmla="*/ 5196415 w 5196415"/>
              <a:gd name="connsiteY3" fmla="*/ 0 h 1408738"/>
              <a:gd name="connsiteX0" fmla="*/ 0 w 5217966"/>
              <a:gd name="connsiteY0" fmla="*/ 1430290 h 1430290"/>
              <a:gd name="connsiteX1" fmla="*/ 2768985 w 5217966"/>
              <a:gd name="connsiteY1" fmla="*/ 1408446 h 1430290"/>
              <a:gd name="connsiteX2" fmla="*/ 3626811 w 5217966"/>
              <a:gd name="connsiteY2" fmla="*/ 1001432 h 1430290"/>
              <a:gd name="connsiteX3" fmla="*/ 5217966 w 5217966"/>
              <a:gd name="connsiteY3" fmla="*/ 0 h 1430290"/>
              <a:gd name="connsiteX0" fmla="*/ 0 w 5217966"/>
              <a:gd name="connsiteY0" fmla="*/ 1430290 h 1430290"/>
              <a:gd name="connsiteX1" fmla="*/ 2768985 w 5217966"/>
              <a:gd name="connsiteY1" fmla="*/ 1408446 h 1430290"/>
              <a:gd name="connsiteX2" fmla="*/ 3626811 w 5217966"/>
              <a:gd name="connsiteY2" fmla="*/ 1001432 h 1430290"/>
              <a:gd name="connsiteX3" fmla="*/ 5217966 w 5217966"/>
              <a:gd name="connsiteY3" fmla="*/ 0 h 1430290"/>
              <a:gd name="connsiteX0" fmla="*/ 0 w 5205651"/>
              <a:gd name="connsiteY0" fmla="*/ 1079309 h 1079309"/>
              <a:gd name="connsiteX1" fmla="*/ 2768985 w 5205651"/>
              <a:gd name="connsiteY1" fmla="*/ 1057465 h 1079309"/>
              <a:gd name="connsiteX2" fmla="*/ 3626811 w 5205651"/>
              <a:gd name="connsiteY2" fmla="*/ 650451 h 1079309"/>
              <a:gd name="connsiteX3" fmla="*/ 5205651 w 5205651"/>
              <a:gd name="connsiteY3" fmla="*/ 0 h 1079309"/>
              <a:gd name="connsiteX0" fmla="*/ 0 w 5205651"/>
              <a:gd name="connsiteY0" fmla="*/ 1079309 h 1079309"/>
              <a:gd name="connsiteX1" fmla="*/ 3538682 w 5205651"/>
              <a:gd name="connsiteY1" fmla="*/ 1060544 h 1079309"/>
              <a:gd name="connsiteX2" fmla="*/ 3626811 w 5205651"/>
              <a:gd name="connsiteY2" fmla="*/ 650451 h 1079309"/>
              <a:gd name="connsiteX3" fmla="*/ 5205651 w 5205651"/>
              <a:gd name="connsiteY3" fmla="*/ 0 h 1079309"/>
              <a:gd name="connsiteX0" fmla="*/ 0 w 5205651"/>
              <a:gd name="connsiteY0" fmla="*/ 1079309 h 1079309"/>
              <a:gd name="connsiteX1" fmla="*/ 3538682 w 5205651"/>
              <a:gd name="connsiteY1" fmla="*/ 1060544 h 1079309"/>
              <a:gd name="connsiteX2" fmla="*/ 4445768 w 5205651"/>
              <a:gd name="connsiteY2" fmla="*/ 638136 h 1079309"/>
              <a:gd name="connsiteX3" fmla="*/ 5205651 w 5205651"/>
              <a:gd name="connsiteY3" fmla="*/ 0 h 1079309"/>
              <a:gd name="connsiteX0" fmla="*/ 0 w 5205651"/>
              <a:gd name="connsiteY0" fmla="*/ 1079309 h 1079309"/>
              <a:gd name="connsiteX1" fmla="*/ 3538682 w 5205651"/>
              <a:gd name="connsiteY1" fmla="*/ 1060544 h 1079309"/>
              <a:gd name="connsiteX2" fmla="*/ 4445768 w 5205651"/>
              <a:gd name="connsiteY2" fmla="*/ 638136 h 1079309"/>
              <a:gd name="connsiteX3" fmla="*/ 5205651 w 5205651"/>
              <a:gd name="connsiteY3" fmla="*/ 0 h 1079309"/>
              <a:gd name="connsiteX0" fmla="*/ 0 w 5211809"/>
              <a:gd name="connsiteY0" fmla="*/ 1076230 h 1076230"/>
              <a:gd name="connsiteX1" fmla="*/ 3538682 w 5211809"/>
              <a:gd name="connsiteY1" fmla="*/ 1057465 h 1076230"/>
              <a:gd name="connsiteX2" fmla="*/ 4445768 w 5211809"/>
              <a:gd name="connsiteY2" fmla="*/ 635057 h 1076230"/>
              <a:gd name="connsiteX3" fmla="*/ 5211809 w 5211809"/>
              <a:gd name="connsiteY3" fmla="*/ 0 h 1076230"/>
              <a:gd name="connsiteX0" fmla="*/ 0 w 5211809"/>
              <a:gd name="connsiteY0" fmla="*/ 1076230 h 1076230"/>
              <a:gd name="connsiteX1" fmla="*/ 3538682 w 5211809"/>
              <a:gd name="connsiteY1" fmla="*/ 1057465 h 1076230"/>
              <a:gd name="connsiteX2" fmla="*/ 4445768 w 5211809"/>
              <a:gd name="connsiteY2" fmla="*/ 635057 h 1076230"/>
              <a:gd name="connsiteX3" fmla="*/ 5211809 w 5211809"/>
              <a:gd name="connsiteY3" fmla="*/ 0 h 1076230"/>
              <a:gd name="connsiteX0" fmla="*/ 0 w 5211809"/>
              <a:gd name="connsiteY0" fmla="*/ 1076230 h 1076230"/>
              <a:gd name="connsiteX1" fmla="*/ 3538682 w 5211809"/>
              <a:gd name="connsiteY1" fmla="*/ 1057465 h 1076230"/>
              <a:gd name="connsiteX2" fmla="*/ 4458083 w 5211809"/>
              <a:gd name="connsiteY2" fmla="*/ 619663 h 1076230"/>
              <a:gd name="connsiteX3" fmla="*/ 5211809 w 5211809"/>
              <a:gd name="connsiteY3" fmla="*/ 0 h 107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1809" h="1076230">
                <a:moveTo>
                  <a:pt x="0" y="1076230"/>
                </a:moveTo>
                <a:cubicBezTo>
                  <a:pt x="726546" y="1048616"/>
                  <a:pt x="3282405" y="1085656"/>
                  <a:pt x="3538682" y="1057465"/>
                </a:cubicBezTo>
                <a:cubicBezTo>
                  <a:pt x="4091326" y="1003435"/>
                  <a:pt x="4245614" y="769416"/>
                  <a:pt x="4458083" y="619663"/>
                </a:cubicBezTo>
                <a:cubicBezTo>
                  <a:pt x="5148983" y="77556"/>
                  <a:pt x="5078771" y="111778"/>
                  <a:pt x="5211809" y="0"/>
                </a:cubicBezTo>
              </a:path>
            </a:pathLst>
          </a:custGeom>
          <a:noFill/>
          <a:ln w="28575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2C25F09-DD45-FAAC-D07D-DCBE2B9EF2D0}"/>
              </a:ext>
            </a:extLst>
          </p:cNvPr>
          <p:cNvGrpSpPr/>
          <p:nvPr/>
        </p:nvGrpSpPr>
        <p:grpSpPr>
          <a:xfrm>
            <a:off x="1425145" y="1306481"/>
            <a:ext cx="2181443" cy="884017"/>
            <a:chOff x="1528842" y="1363337"/>
            <a:chExt cx="2181443" cy="88401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A13E1CA-1E45-267E-4D45-B829C8AE134C}"/>
                </a:ext>
              </a:extLst>
            </p:cNvPr>
            <p:cNvGrpSpPr/>
            <p:nvPr/>
          </p:nvGrpSpPr>
          <p:grpSpPr>
            <a:xfrm>
              <a:off x="1528842" y="1363337"/>
              <a:ext cx="1827737" cy="200025"/>
              <a:chOff x="1400175" y="1275163"/>
              <a:chExt cx="1827737" cy="200025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6869EE15-B653-4E90-2B4B-4ABF7E233D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175" y="1375175"/>
                <a:ext cx="190500" cy="0"/>
              </a:xfrm>
              <a:prstGeom prst="line">
                <a:avLst/>
              </a:prstGeom>
              <a:noFill/>
              <a:ln w="28575" cap="rnd">
                <a:solidFill>
                  <a:schemeClr val="bg1">
                    <a:lumMod val="65000"/>
                  </a:schemeClr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EF0745-73F0-AFDF-98F3-0BD0386F23DB}"/>
                  </a:ext>
                </a:extLst>
              </p:cNvPr>
              <p:cNvSpPr txBox="1"/>
              <p:nvPr/>
            </p:nvSpPr>
            <p:spPr>
              <a:xfrm>
                <a:off x="1651620" y="1275163"/>
                <a:ext cx="1576292" cy="20002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ea typeface="+mn-ea"/>
                    <a:cs typeface="+mn-cs"/>
                  </a:rPr>
                  <a:t>Aβ biomarker changes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7E528D4-ED23-2F9E-8C83-BB4676B7AEFE}"/>
                </a:ext>
              </a:extLst>
            </p:cNvPr>
            <p:cNvGrpSpPr/>
            <p:nvPr/>
          </p:nvGrpSpPr>
          <p:grpSpPr>
            <a:xfrm>
              <a:off x="1528842" y="1705333"/>
              <a:ext cx="1927297" cy="200025"/>
              <a:chOff x="1400175" y="1652055"/>
              <a:chExt cx="1927297" cy="200025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4C3B4CE-367E-E0EF-95A9-1DB291EF40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175" y="1752067"/>
                <a:ext cx="190500" cy="0"/>
              </a:xfrm>
              <a:prstGeom prst="line">
                <a:avLst/>
              </a:prstGeom>
              <a:noFill/>
              <a:ln w="28575" cap="rnd">
                <a:solidFill>
                  <a:schemeClr val="accent5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5F5E0F-C21C-A74D-E299-7DF8CD22646D}"/>
                  </a:ext>
                </a:extLst>
              </p:cNvPr>
              <p:cNvSpPr txBox="1"/>
              <p:nvPr/>
            </p:nvSpPr>
            <p:spPr>
              <a:xfrm>
                <a:off x="1651619" y="1652055"/>
                <a:ext cx="1675853" cy="20002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Brain structure changes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5881C06-6229-C9CD-783C-BC1F5E0F80B5}"/>
                </a:ext>
              </a:extLst>
            </p:cNvPr>
            <p:cNvGrpSpPr/>
            <p:nvPr/>
          </p:nvGrpSpPr>
          <p:grpSpPr>
            <a:xfrm>
              <a:off x="1528842" y="1534335"/>
              <a:ext cx="1827737" cy="200025"/>
              <a:chOff x="1400175" y="1483498"/>
              <a:chExt cx="1827737" cy="200025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261FCBE-6403-0DA4-7B92-21190222FB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175" y="1583510"/>
                <a:ext cx="190500" cy="0"/>
              </a:xfrm>
              <a:prstGeom prst="line">
                <a:avLst/>
              </a:prstGeom>
              <a:noFill/>
              <a:ln w="28575" cap="rnd">
                <a:solidFill>
                  <a:schemeClr val="accent1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B2DFD5-7DF5-0C8A-351E-34A37A475120}"/>
                  </a:ext>
                </a:extLst>
              </p:cNvPr>
              <p:cNvSpPr txBox="1"/>
              <p:nvPr/>
            </p:nvSpPr>
            <p:spPr>
              <a:xfrm>
                <a:off x="1651620" y="1483498"/>
                <a:ext cx="1576292" cy="20002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ea typeface="+mn-ea"/>
                    <a:cs typeface="+mn-cs"/>
                  </a:rPr>
                  <a:t>Tau biomarker changes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B8D389A-93C1-ECB8-3CB1-F22BF8082D80}"/>
                </a:ext>
              </a:extLst>
            </p:cNvPr>
            <p:cNvGrpSpPr/>
            <p:nvPr/>
          </p:nvGrpSpPr>
          <p:grpSpPr>
            <a:xfrm>
              <a:off x="1528842" y="1876331"/>
              <a:ext cx="1927297" cy="200025"/>
              <a:chOff x="1400175" y="1809477"/>
              <a:chExt cx="1927297" cy="200025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9938E1A-30BC-87C2-CFD2-059ACE4E46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175" y="1909489"/>
                <a:ext cx="190500" cy="0"/>
              </a:xfrm>
              <a:prstGeom prst="line">
                <a:avLst/>
              </a:prstGeom>
              <a:noFill/>
              <a:ln w="28575" cap="rnd">
                <a:solidFill>
                  <a:schemeClr val="accent6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57F9FE8-308B-B55E-230A-D15A8C5EEE32}"/>
                  </a:ext>
                </a:extLst>
              </p:cNvPr>
              <p:cNvSpPr txBox="1"/>
              <p:nvPr/>
            </p:nvSpPr>
            <p:spPr>
              <a:xfrm>
                <a:off x="1651619" y="1809477"/>
                <a:ext cx="1675853" cy="20002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Cognition changes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CDF9D67-FE3B-1F57-0C1C-930039593957}"/>
                </a:ext>
              </a:extLst>
            </p:cNvPr>
            <p:cNvGrpSpPr/>
            <p:nvPr/>
          </p:nvGrpSpPr>
          <p:grpSpPr>
            <a:xfrm>
              <a:off x="1528842" y="2047329"/>
              <a:ext cx="2181443" cy="200025"/>
              <a:chOff x="1400175" y="1980654"/>
              <a:chExt cx="2181443" cy="200025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A629F20-D6AB-2693-42FF-5A26E475E3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0175" y="2080666"/>
                <a:ext cx="190500" cy="0"/>
              </a:xfrm>
              <a:prstGeom prst="line">
                <a:avLst/>
              </a:prstGeom>
              <a:noFill/>
              <a:ln w="28575" cap="rnd">
                <a:solidFill>
                  <a:schemeClr val="accent3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589C59-39BB-D56D-272D-85711DA00026}"/>
                  </a:ext>
                </a:extLst>
              </p:cNvPr>
              <p:cNvSpPr txBox="1"/>
              <p:nvPr/>
            </p:nvSpPr>
            <p:spPr>
              <a:xfrm>
                <a:off x="1651619" y="1980654"/>
                <a:ext cx="1929999" cy="200025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Changes in clinical function</a:t>
                </a: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525090C-4B9F-91EC-5947-F00751C3C1CC}"/>
              </a:ext>
            </a:extLst>
          </p:cNvPr>
          <p:cNvSpPr txBox="1"/>
          <p:nvPr/>
        </p:nvSpPr>
        <p:spPr>
          <a:xfrm>
            <a:off x="472644" y="1306481"/>
            <a:ext cx="741887" cy="2000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Abnormal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F5883A-CD0D-EACD-1DFB-A8D461C03173}"/>
              </a:ext>
            </a:extLst>
          </p:cNvPr>
          <p:cNvSpPr txBox="1"/>
          <p:nvPr/>
        </p:nvSpPr>
        <p:spPr>
          <a:xfrm>
            <a:off x="472644" y="3191169"/>
            <a:ext cx="741887" cy="2000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Normal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2B7B3C-5394-D000-1F7F-8EF9A957BFBC}"/>
              </a:ext>
            </a:extLst>
          </p:cNvPr>
          <p:cNvSpPr txBox="1"/>
          <p:nvPr/>
        </p:nvSpPr>
        <p:spPr>
          <a:xfrm rot="16200000">
            <a:off x="366806" y="2191044"/>
            <a:ext cx="953564" cy="35242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Biomarker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magnitude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ECCE80-E73F-681F-B116-6D67929FBCD2}"/>
              </a:ext>
            </a:extLst>
          </p:cNvPr>
          <p:cNvSpPr txBox="1"/>
          <p:nvPr/>
        </p:nvSpPr>
        <p:spPr>
          <a:xfrm>
            <a:off x="3177746" y="3505200"/>
            <a:ext cx="2028824" cy="35242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Clinical disease stage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523346-F40F-752E-9E97-E89F2BA330C8}"/>
              </a:ext>
            </a:extLst>
          </p:cNvPr>
          <p:cNvSpPr txBox="1"/>
          <p:nvPr/>
        </p:nvSpPr>
        <p:spPr>
          <a:xfrm>
            <a:off x="2390248" y="3354344"/>
            <a:ext cx="1086042" cy="2000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Preclinical AD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944BAE-ABF5-9054-C922-99F96CBBD3BA}"/>
              </a:ext>
            </a:extLst>
          </p:cNvPr>
          <p:cNvSpPr txBox="1"/>
          <p:nvPr/>
        </p:nvSpPr>
        <p:spPr>
          <a:xfrm>
            <a:off x="4747830" y="3354344"/>
            <a:ext cx="535709" cy="2000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MCI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6CC942-D2FB-7637-D4B5-EADBED90E8D6}"/>
              </a:ext>
            </a:extLst>
          </p:cNvPr>
          <p:cNvSpPr txBox="1"/>
          <p:nvPr/>
        </p:nvSpPr>
        <p:spPr>
          <a:xfrm>
            <a:off x="5720920" y="3354344"/>
            <a:ext cx="1086042" cy="2000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AD dementia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5CF4C2-4FC7-AED0-64EF-1FB23E39921D}"/>
              </a:ext>
            </a:extLst>
          </p:cNvPr>
          <p:cNvGrpSpPr/>
          <p:nvPr/>
        </p:nvGrpSpPr>
        <p:grpSpPr>
          <a:xfrm>
            <a:off x="1264950" y="1421424"/>
            <a:ext cx="5541820" cy="1892357"/>
            <a:chOff x="1239980" y="1478280"/>
            <a:chExt cx="5541820" cy="189235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3D62E2-4C30-460E-BC60-A59BBD2E55D4}"/>
                </a:ext>
              </a:extLst>
            </p:cNvPr>
            <p:cNvCxnSpPr>
              <a:cxnSpLocks/>
            </p:cNvCxnSpPr>
            <p:nvPr/>
          </p:nvCxnSpPr>
          <p:spPr>
            <a:xfrm>
              <a:off x="1239980" y="3370637"/>
              <a:ext cx="55418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816AA34-97B0-8B50-BCA0-B9D7245185D8}"/>
                </a:ext>
              </a:extLst>
            </p:cNvPr>
            <p:cNvCxnSpPr>
              <a:cxnSpLocks/>
            </p:cNvCxnSpPr>
            <p:nvPr/>
          </p:nvCxnSpPr>
          <p:spPr>
            <a:xfrm>
              <a:off x="1304750" y="1478280"/>
              <a:ext cx="0" cy="189235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283E2A0-14B1-9AE2-E10C-83851B46856E}"/>
                </a:ext>
              </a:extLst>
            </p:cNvPr>
            <p:cNvCxnSpPr>
              <a:cxnSpLocks/>
            </p:cNvCxnSpPr>
            <p:nvPr/>
          </p:nvCxnSpPr>
          <p:spPr>
            <a:xfrm>
              <a:off x="1239980" y="1478471"/>
              <a:ext cx="6400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E443067-FC95-2B08-6018-A491BC3C814A}"/>
              </a:ext>
            </a:extLst>
          </p:cNvPr>
          <p:cNvSpPr txBox="1"/>
          <p:nvPr/>
        </p:nvSpPr>
        <p:spPr>
          <a:xfrm>
            <a:off x="472644" y="3833562"/>
            <a:ext cx="2750496" cy="20002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Adapted from Jack CR Jr, et al, with permission from Elsevier.</a:t>
            </a:r>
          </a:p>
        </p:txBody>
      </p:sp>
    </p:spTree>
    <p:extLst>
      <p:ext uri="{BB962C8B-B14F-4D97-AF65-F5344CB8AC3E}">
        <p14:creationId xmlns:p14="http://schemas.microsoft.com/office/powerpoint/2010/main" val="2785353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3671A35-8FDB-AD3E-AC9D-4204BB0B6872}"/>
              </a:ext>
            </a:extLst>
          </p:cNvPr>
          <p:cNvSpPr/>
          <p:nvPr/>
        </p:nvSpPr>
        <p:spPr>
          <a:xfrm>
            <a:off x="350860" y="4911848"/>
            <a:ext cx="2779558" cy="12038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0000">
                  <a:schemeClr val="accent1"/>
                </a:gs>
              </a:gsLst>
              <a:lin ang="18000000" scaled="0"/>
              <a:tileRect/>
            </a:gradFill>
            <a:prstDash val="solid"/>
            <a:miter lim="800000"/>
          </a:ln>
          <a:effectLst>
            <a:outerShdw blurRad="63500" dist="25400" dir="2700000" algn="tl" rotWithShape="0">
              <a:schemeClr val="tx1">
                <a:lumMod val="40000"/>
                <a:lumOff val="60000"/>
                <a:alpha val="35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>
              <a:solidFill>
                <a:srgbClr val="000000"/>
              </a:solidFill>
              <a:latin typeface="Arial Nova Ligh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1D89F7-E9B7-8A05-43E9-D0D3319C15C1}"/>
              </a:ext>
            </a:extLst>
          </p:cNvPr>
          <p:cNvSpPr/>
          <p:nvPr/>
        </p:nvSpPr>
        <p:spPr>
          <a:xfrm>
            <a:off x="350860" y="1606960"/>
            <a:ext cx="2779558" cy="12038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0000">
                  <a:schemeClr val="accent1"/>
                </a:gs>
              </a:gsLst>
              <a:lin ang="18000000" scaled="0"/>
              <a:tileRect/>
            </a:gradFill>
            <a:prstDash val="solid"/>
            <a:miter lim="800000"/>
          </a:ln>
          <a:effectLst>
            <a:outerShdw blurRad="63500" dist="25400" dir="2700000" algn="tl" rotWithShape="0">
              <a:schemeClr val="tx1">
                <a:lumMod val="40000"/>
                <a:lumOff val="60000"/>
                <a:alpha val="35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>
              <a:solidFill>
                <a:srgbClr val="000000"/>
              </a:solidFill>
              <a:latin typeface="Arial Nova Light"/>
            </a:endParaRPr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E414166-EE43-A349-1E19-9D6EF525BEE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E414166-EE43-A349-1E19-9D6EF525BE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253A760-9E31-3C5C-00BA-4013549C7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57200"/>
            <a:ext cx="11522075" cy="276999"/>
          </a:xfrm>
        </p:spPr>
        <p:txBody>
          <a:bodyPr vert="horz"/>
          <a:lstStyle/>
          <a:p>
            <a:r>
              <a:rPr lang="en-US"/>
              <a:t>Given the multistep nature of AD diagnosis, more accessible testing methods are needed to help with timely and accurate AD diagnosis and intervention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7062B7-4034-9552-CA80-26E9A1DAABE3}"/>
              </a:ext>
            </a:extLst>
          </p:cNvPr>
          <p:cNvSpPr/>
          <p:nvPr/>
        </p:nvSpPr>
        <p:spPr bwMode="auto">
          <a:xfrm>
            <a:off x="380357" y="1606960"/>
            <a:ext cx="2720564" cy="1193982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36576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200">
                <a:solidFill>
                  <a:srgbClr val="000000"/>
                </a:solidFill>
                <a:ea typeface="HGP創英角ｺﾞｼｯｸUB" pitchFamily="50" charset="-128"/>
              </a:rPr>
              <a:t>AD often isn’t diagnosed</a:t>
            </a:r>
            <a:br>
              <a:rPr kumimoji="1" lang="en-US" sz="1200">
                <a:solidFill>
                  <a:srgbClr val="000000"/>
                </a:solidFill>
                <a:ea typeface="HGP創英角ｺﾞｼｯｸUB" pitchFamily="50" charset="-128"/>
              </a:rPr>
            </a:br>
            <a:r>
              <a:rPr kumimoji="1" lang="en-US" sz="1200" b="1">
                <a:solidFill>
                  <a:schemeClr val="accent1"/>
                </a:solidFill>
                <a:latin typeface="+mj-lt"/>
                <a:ea typeface="HGP創英角ｺﾞｼｯｸUB" pitchFamily="50" charset="-128"/>
              </a:rPr>
              <a:t>until a patient has progressed to the mild dementia stage</a:t>
            </a:r>
            <a:br>
              <a:rPr kumimoji="1" lang="en-US" sz="1200" b="1">
                <a:solidFill>
                  <a:schemeClr val="accent1"/>
                </a:solidFill>
                <a:ea typeface="HGP創英角ｺﾞｼｯｸUB" pitchFamily="50" charset="-128"/>
              </a:rPr>
            </a:br>
            <a:r>
              <a:rPr kumimoji="1" lang="en-US" sz="1200">
                <a:solidFill>
                  <a:srgbClr val="000000"/>
                </a:solidFill>
                <a:ea typeface="HGP創英角ｺﾞｼｯｸUB" pitchFamily="50" charset="-128"/>
              </a:rPr>
              <a:t>of the disease</a:t>
            </a:r>
            <a:r>
              <a:rPr kumimoji="1" lang="en-US" sz="1200" baseline="30000">
                <a:solidFill>
                  <a:srgbClr val="000000"/>
                </a:solidFill>
                <a:ea typeface="HGP創英角ｺﾞｼｯｸUB" pitchFamily="50" charset="-128"/>
              </a:rPr>
              <a:t>8</a:t>
            </a:r>
            <a:endParaRPr kumimoji="1" lang="en-US" sz="1200">
              <a:solidFill>
                <a:srgbClr val="000000"/>
              </a:solidFill>
              <a:ea typeface="HGP創英角ｺﾞｼｯｸUB" pitchFamily="50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B2EAB7-129A-B045-79F3-CE01A2C28B33}"/>
              </a:ext>
            </a:extLst>
          </p:cNvPr>
          <p:cNvSpPr/>
          <p:nvPr/>
        </p:nvSpPr>
        <p:spPr bwMode="auto">
          <a:xfrm>
            <a:off x="1466319" y="1307576"/>
            <a:ext cx="548640" cy="54864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1"/>
            <a:tileRect/>
          </a:gradFill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800">
              <a:solidFill>
                <a:srgbClr val="F9F36D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4815C1-A16D-469F-70A6-32898533C6A2}"/>
              </a:ext>
            </a:extLst>
          </p:cNvPr>
          <p:cNvSpPr/>
          <p:nvPr/>
        </p:nvSpPr>
        <p:spPr bwMode="auto">
          <a:xfrm>
            <a:off x="380357" y="4793859"/>
            <a:ext cx="2720564" cy="1193982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36576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1200">
              <a:solidFill>
                <a:srgbClr val="000000"/>
              </a:solidFill>
              <a:ea typeface="HGP創英角ｺﾞｼｯｸUB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200">
                <a:solidFill>
                  <a:srgbClr val="000000"/>
                </a:solidFill>
                <a:ea typeface="HGP創英角ｺﾞｼｯｸUB" pitchFamily="50" charset="-128"/>
              </a:rPr>
              <a:t>Progression past the MCI stage can lead to </a:t>
            </a:r>
            <a:r>
              <a:rPr kumimoji="1" lang="en-US" sz="1200" b="1">
                <a:solidFill>
                  <a:schemeClr val="accent1"/>
                </a:solidFill>
                <a:latin typeface="+mj-lt"/>
                <a:ea typeface="HGP創英角ｺﾞｼｯｸUB" pitchFamily="50" charset="-128"/>
              </a:rPr>
              <a:t>ineligibility for certain AD treatments</a:t>
            </a:r>
            <a:r>
              <a:rPr kumimoji="1" lang="en-US" sz="1200" b="1" baseline="30000">
                <a:solidFill>
                  <a:schemeClr val="accent1"/>
                </a:solidFill>
                <a:latin typeface="+mj-lt"/>
                <a:ea typeface="HGP創英角ｺﾞｼｯｸUB" pitchFamily="50" charset="-128"/>
              </a:rPr>
              <a:t>10</a:t>
            </a:r>
            <a:r>
              <a:rPr kumimoji="1" lang="en-US" sz="1200" b="1">
                <a:solidFill>
                  <a:schemeClr val="accent1"/>
                </a:solidFill>
                <a:latin typeface="+mj-lt"/>
                <a:ea typeface="HGP創英角ｺﾞｼｯｸUB" pitchFamily="50" charset="-128"/>
              </a:rPr>
              <a:t>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4F9893-9DF1-1EC7-4BB3-C3C130A2A668}"/>
              </a:ext>
            </a:extLst>
          </p:cNvPr>
          <p:cNvSpPr/>
          <p:nvPr/>
        </p:nvSpPr>
        <p:spPr bwMode="auto">
          <a:xfrm>
            <a:off x="1466319" y="4641567"/>
            <a:ext cx="548640" cy="54864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1"/>
            <a:tileRect/>
          </a:gradFill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800">
              <a:solidFill>
                <a:srgbClr val="F9F36D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560F93-2E94-8543-E59F-38D2F30D33C9}"/>
              </a:ext>
            </a:extLst>
          </p:cNvPr>
          <p:cNvSpPr/>
          <p:nvPr/>
        </p:nvSpPr>
        <p:spPr>
          <a:xfrm>
            <a:off x="350860" y="3267627"/>
            <a:ext cx="2779558" cy="120381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6350" cap="flat" cmpd="sng" algn="ctr"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0000">
                  <a:schemeClr val="accent1"/>
                </a:gs>
              </a:gsLst>
              <a:lin ang="18000000" scaled="0"/>
              <a:tileRect/>
            </a:gradFill>
            <a:prstDash val="solid"/>
            <a:miter lim="800000"/>
          </a:ln>
          <a:effectLst>
            <a:outerShdw blurRad="63500" dist="25400" dir="2700000" algn="tl" rotWithShape="0">
              <a:schemeClr val="tx1">
                <a:lumMod val="40000"/>
                <a:lumOff val="60000"/>
                <a:alpha val="35000"/>
              </a:schemeClr>
            </a:outerShdw>
          </a:effectLst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>
              <a:solidFill>
                <a:srgbClr val="000000"/>
              </a:solidFill>
              <a:latin typeface="Arial Nova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9FE5EB-55F1-76E4-FAE0-6D3D3A944343}"/>
              </a:ext>
            </a:extLst>
          </p:cNvPr>
          <p:cNvSpPr/>
          <p:nvPr/>
        </p:nvSpPr>
        <p:spPr bwMode="auto">
          <a:xfrm>
            <a:off x="380357" y="3267627"/>
            <a:ext cx="2720564" cy="1193982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36576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200">
                <a:solidFill>
                  <a:srgbClr val="000000"/>
                </a:solidFill>
                <a:ea typeface="HGP創英角ｺﾞｼｯｸUB" pitchFamily="50" charset="-128"/>
              </a:rPr>
              <a:t>About </a:t>
            </a:r>
            <a:r>
              <a:rPr kumimoji="1" lang="en-US" sz="1200" b="1">
                <a:solidFill>
                  <a:schemeClr val="accent1"/>
                </a:solidFill>
                <a:latin typeface="+mj-lt"/>
                <a:ea typeface="HGP創英角ｺﾞｼｯｸUB" pitchFamily="50" charset="-128"/>
              </a:rPr>
              <a:t>one-third</a:t>
            </a:r>
            <a:r>
              <a:rPr kumimoji="1" lang="en-US" sz="1200">
                <a:solidFill>
                  <a:srgbClr val="000000"/>
                </a:solidFill>
                <a:ea typeface="HGP創英角ｺﾞｼｯｸUB" pitchFamily="50" charset="-128"/>
              </a:rPr>
              <a:t> of people with MCI due to AD develop AD dementia within 5 years, and each day </a:t>
            </a:r>
            <a:r>
              <a:rPr kumimoji="1" lang="en-US" sz="1200" b="1">
                <a:solidFill>
                  <a:schemeClr val="accent1"/>
                </a:solidFill>
                <a:latin typeface="+mj-lt"/>
                <a:ea typeface="HGP創英角ｺﾞｼｯｸUB" pitchFamily="50" charset="-128"/>
              </a:rPr>
              <a:t>&gt;2000 adults may transition to moderate AD</a:t>
            </a:r>
            <a:r>
              <a:rPr kumimoji="1" lang="en-US" sz="1200" b="1" baseline="30000">
                <a:solidFill>
                  <a:schemeClr val="accent1"/>
                </a:solidFill>
                <a:latin typeface="+mj-lt"/>
                <a:ea typeface="HGP創英角ｺﾞｼｯｸUB" pitchFamily="50" charset="-128"/>
              </a:rPr>
              <a:t>9</a:t>
            </a:r>
            <a:r>
              <a:rPr kumimoji="1" lang="en-US" sz="1200">
                <a:solidFill>
                  <a:schemeClr val="accent1"/>
                </a:solidFill>
                <a:latin typeface="+mj-lt"/>
                <a:ea typeface="HGP創英角ｺﾞｼｯｸUB" pitchFamily="50" charset="-128"/>
              </a:rPr>
              <a:t>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C7E36-DA97-9971-45EA-8D61F97F3F6B}"/>
              </a:ext>
            </a:extLst>
          </p:cNvPr>
          <p:cNvSpPr/>
          <p:nvPr/>
        </p:nvSpPr>
        <p:spPr bwMode="auto">
          <a:xfrm>
            <a:off x="1466319" y="2980900"/>
            <a:ext cx="548640" cy="54864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1"/>
            <a:tileRect/>
          </a:gradFill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2800">
              <a:solidFill>
                <a:srgbClr val="F9F36D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C7DD87-C751-ECA4-5FB1-DC6BF921F371}"/>
              </a:ext>
            </a:extLst>
          </p:cNvPr>
          <p:cNvGrpSpPr/>
          <p:nvPr/>
        </p:nvGrpSpPr>
        <p:grpSpPr>
          <a:xfrm>
            <a:off x="1478280" y="3076382"/>
            <a:ext cx="524718" cy="326440"/>
            <a:chOff x="5585511" y="3435006"/>
            <a:chExt cx="1972587" cy="1093953"/>
          </a:xfrm>
        </p:grpSpPr>
        <p:pic>
          <p:nvPicPr>
            <p:cNvPr id="22" name="Graphic 21" descr="User with solid fill">
              <a:extLst>
                <a:ext uri="{FF2B5EF4-FFF2-40B4-BE49-F238E27FC236}">
                  <a16:creationId xmlns:a16="http://schemas.microsoft.com/office/drawing/2014/main" id="{13572A5A-F842-09DD-771B-8E4B2A24D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30905" y="3435006"/>
              <a:ext cx="1127193" cy="991712"/>
            </a:xfrm>
            <a:prstGeom prst="rect">
              <a:avLst/>
            </a:prstGeom>
          </p:spPr>
        </p:pic>
        <p:pic>
          <p:nvPicPr>
            <p:cNvPr id="23" name="Graphic 22" descr="User with solid fill">
              <a:extLst>
                <a:ext uri="{FF2B5EF4-FFF2-40B4-BE49-F238E27FC236}">
                  <a16:creationId xmlns:a16="http://schemas.microsoft.com/office/drawing/2014/main" id="{3C950FA9-1921-AF60-4F92-A5E4D7BEC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85511" y="3435006"/>
              <a:ext cx="1127193" cy="991712"/>
            </a:xfrm>
            <a:prstGeom prst="rect">
              <a:avLst/>
            </a:prstGeom>
          </p:spPr>
        </p:pic>
        <p:pic>
          <p:nvPicPr>
            <p:cNvPr id="24" name="Graphic 23" descr="User with solid fill">
              <a:extLst>
                <a:ext uri="{FF2B5EF4-FFF2-40B4-BE49-F238E27FC236}">
                  <a16:creationId xmlns:a16="http://schemas.microsoft.com/office/drawing/2014/main" id="{6BDCAA72-2A46-C0A6-4DC4-AB6911E88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008210" y="3537247"/>
              <a:ext cx="1127193" cy="991712"/>
            </a:xfrm>
            <a:prstGeom prst="rect">
              <a:avLst/>
            </a:prstGeom>
          </p:spPr>
        </p:pic>
      </p:grpSp>
      <p:pic>
        <p:nvPicPr>
          <p:cNvPr id="26" name="Graphic 25" descr="Brain in head outline">
            <a:extLst>
              <a:ext uri="{FF2B5EF4-FFF2-40B4-BE49-F238E27FC236}">
                <a16:creationId xmlns:a16="http://schemas.microsoft.com/office/drawing/2014/main" id="{4F7820F7-1C2B-A0D6-5735-95D5EF4B52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35248" y="1369128"/>
            <a:ext cx="410783" cy="41078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F88A5B-C03F-4A86-4FA6-F841443FD9CF}"/>
              </a:ext>
            </a:extLst>
          </p:cNvPr>
          <p:cNvSpPr/>
          <p:nvPr/>
        </p:nvSpPr>
        <p:spPr>
          <a:xfrm>
            <a:off x="3582753" y="2960940"/>
            <a:ext cx="2103120" cy="1508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91440" rIns="91440" rtlCol="0" anchor="ctr"/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 presents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 suspected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cognitive changes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7B6B0E-00F8-89B9-8CD5-6CF0742EB5E1}"/>
              </a:ext>
            </a:extLst>
          </p:cNvPr>
          <p:cNvSpPr/>
          <p:nvPr/>
        </p:nvSpPr>
        <p:spPr>
          <a:xfrm>
            <a:off x="6249159" y="2959163"/>
            <a:ext cx="2103120" cy="1508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91440"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Assess cognition with calibrated diagnostic tools that are sensitive to MCI and mild AD dementia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MoCA,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Qmci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screen, MMSE, Mini-Cog,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SLUMS, and AD8)</a:t>
            </a:r>
            <a:r>
              <a: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11-14</a:t>
            </a:r>
            <a:endParaRPr kumimoji="0" lang="en-US" sz="1200" b="1" i="0" u="none" strike="noStrike" kern="1200" cap="none" spc="0" normalizeH="0" baseline="3000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E2853A-2EA7-D4B6-761F-E6B5E4778AA4}"/>
              </a:ext>
            </a:extLst>
          </p:cNvPr>
          <p:cNvSpPr/>
          <p:nvPr/>
        </p:nvSpPr>
        <p:spPr>
          <a:xfrm>
            <a:off x="8915565" y="2959163"/>
            <a:ext cx="2103120" cy="150864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12700" cap="flat" cmpd="sng" algn="ctr">
            <a:noFill/>
            <a:prstDash val="solid"/>
          </a:ln>
          <a:effectLst/>
        </p:spPr>
        <p:txBody>
          <a:bodyPr lIns="91440" rIns="91440" rtlCol="0" anchor="ctr"/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structural imaging to rule out other conditions that may cause symptoms similar to AD</a:t>
            </a:r>
          </a:p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MRI and CT scans)</a:t>
            </a:r>
            <a:r>
              <a:rPr lang="en-US" sz="1200" baseline="30000">
                <a:solidFill>
                  <a:srgbClr val="000000">
                    <a:lumMod val="75000"/>
                    <a:lumOff val="25000"/>
                  </a:srgbClr>
                </a:solidFill>
              </a:rPr>
              <a:t>12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64B4C203-69FA-B727-76A8-9CF07BF9E0DB}"/>
              </a:ext>
            </a:extLst>
          </p:cNvPr>
          <p:cNvSpPr/>
          <p:nvPr/>
        </p:nvSpPr>
        <p:spPr>
          <a:xfrm>
            <a:off x="3582753" y="1597833"/>
            <a:ext cx="8211997" cy="624100"/>
          </a:xfrm>
          <a:custGeom>
            <a:avLst/>
            <a:gdLst>
              <a:gd name="connsiteX0" fmla="*/ 7746713 w 8211997"/>
              <a:gd name="connsiteY0" fmla="*/ 0 h 624100"/>
              <a:gd name="connsiteX1" fmla="*/ 8211997 w 8211997"/>
              <a:gd name="connsiteY1" fmla="*/ 312051 h 624100"/>
              <a:gd name="connsiteX2" fmla="*/ 7746713 w 8211997"/>
              <a:gd name="connsiteY2" fmla="*/ 624100 h 624100"/>
              <a:gd name="connsiteX3" fmla="*/ 7746713 w 8211997"/>
              <a:gd name="connsiteY3" fmla="*/ 467694 h 624100"/>
              <a:gd name="connsiteX4" fmla="*/ 155643 w 8211997"/>
              <a:gd name="connsiteY4" fmla="*/ 467694 h 624100"/>
              <a:gd name="connsiteX5" fmla="*/ 0 w 8211997"/>
              <a:gd name="connsiteY5" fmla="*/ 312051 h 624100"/>
              <a:gd name="connsiteX6" fmla="*/ 155643 w 8211997"/>
              <a:gd name="connsiteY6" fmla="*/ 156408 h 624100"/>
              <a:gd name="connsiteX7" fmla="*/ 7746713 w 8211997"/>
              <a:gd name="connsiteY7" fmla="*/ 156408 h 6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11997" h="624100">
                <a:moveTo>
                  <a:pt x="7746713" y="0"/>
                </a:moveTo>
                <a:lnTo>
                  <a:pt x="8211997" y="312051"/>
                </a:lnTo>
                <a:lnTo>
                  <a:pt x="7746713" y="624100"/>
                </a:lnTo>
                <a:lnTo>
                  <a:pt x="7746713" y="467694"/>
                </a:lnTo>
                <a:lnTo>
                  <a:pt x="155643" y="467694"/>
                </a:lnTo>
                <a:cubicBezTo>
                  <a:pt x="69684" y="467694"/>
                  <a:pt x="0" y="398010"/>
                  <a:pt x="0" y="312051"/>
                </a:cubicBezTo>
                <a:cubicBezTo>
                  <a:pt x="0" y="226092"/>
                  <a:pt x="69684" y="156408"/>
                  <a:pt x="155643" y="156408"/>
                </a:cubicBezTo>
                <a:lnTo>
                  <a:pt x="7746713" y="156408"/>
                </a:lnTo>
                <a:close/>
              </a:path>
            </a:pathLst>
          </a:custGeom>
          <a:gradFill>
            <a:gsLst>
              <a:gs pos="100000">
                <a:schemeClr val="bg2">
                  <a:lumMod val="50000"/>
                </a:schemeClr>
              </a:gs>
              <a:gs pos="0">
                <a:schemeClr val="bg2"/>
              </a:gs>
            </a:gsLst>
            <a:lin ang="0" scaled="0"/>
          </a:gradFill>
          <a:ln w="127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3DE376D-7F1C-9C4A-6D27-785CDFF0141A}"/>
              </a:ext>
            </a:extLst>
          </p:cNvPr>
          <p:cNvSpPr/>
          <p:nvPr/>
        </p:nvSpPr>
        <p:spPr>
          <a:xfrm>
            <a:off x="4131393" y="1402437"/>
            <a:ext cx="1005840" cy="100584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38100" dist="127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EF0D7B9-3FD4-75CF-182C-9DCC1B35D1D4}"/>
              </a:ext>
            </a:extLst>
          </p:cNvPr>
          <p:cNvSpPr/>
          <p:nvPr/>
        </p:nvSpPr>
        <p:spPr>
          <a:xfrm>
            <a:off x="4177113" y="1448157"/>
            <a:ext cx="914400" cy="914400"/>
          </a:xfrm>
          <a:prstGeom prst="ellipse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</a:gsLst>
            <a:lin ang="27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88C9613-E032-6945-DA4D-892CB5AE751A}"/>
              </a:ext>
            </a:extLst>
          </p:cNvPr>
          <p:cNvSpPr/>
          <p:nvPr/>
        </p:nvSpPr>
        <p:spPr>
          <a:xfrm>
            <a:off x="6797799" y="1402437"/>
            <a:ext cx="1005840" cy="100584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38100" dist="127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92FA9D8-5A9F-CE01-BC16-F86E933FA819}"/>
              </a:ext>
            </a:extLst>
          </p:cNvPr>
          <p:cNvSpPr/>
          <p:nvPr/>
        </p:nvSpPr>
        <p:spPr>
          <a:xfrm>
            <a:off x="6843519" y="1448157"/>
            <a:ext cx="914400" cy="914400"/>
          </a:xfrm>
          <a:prstGeom prst="ellipse">
            <a:avLst/>
          </a:prstGeom>
          <a:gradFill>
            <a:gsLst>
              <a:gs pos="100000">
                <a:srgbClr val="4F52BD"/>
              </a:gs>
              <a:gs pos="0">
                <a:schemeClr val="accent1">
                  <a:lumMod val="40000"/>
                  <a:lumOff val="60000"/>
                </a:schemeClr>
              </a:gs>
            </a:gsLst>
            <a:lin ang="27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77"/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75D8034-635B-FD80-5124-330FE5D2CF8D}"/>
              </a:ext>
            </a:extLst>
          </p:cNvPr>
          <p:cNvSpPr/>
          <p:nvPr/>
        </p:nvSpPr>
        <p:spPr>
          <a:xfrm>
            <a:off x="9464205" y="1402437"/>
            <a:ext cx="1005840" cy="1005840"/>
          </a:xfrm>
          <a:prstGeom prst="ellipse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38100" dist="127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44BF0A9-56F4-8E12-8A5A-9D3401BF6357}"/>
              </a:ext>
            </a:extLst>
          </p:cNvPr>
          <p:cNvSpPr/>
          <p:nvPr/>
        </p:nvSpPr>
        <p:spPr>
          <a:xfrm>
            <a:off x="9509925" y="1448157"/>
            <a:ext cx="914400" cy="914400"/>
          </a:xfrm>
          <a:prstGeom prst="ellipse">
            <a:avLst/>
          </a:prstGeom>
          <a:gradFill>
            <a:gsLst>
              <a:gs pos="100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77"/>
            <a:endParaRPr lang="en-US" kern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6CC1B0F-E9AE-368A-51F7-3630785722E9}"/>
              </a:ext>
            </a:extLst>
          </p:cNvPr>
          <p:cNvGrpSpPr/>
          <p:nvPr/>
        </p:nvGrpSpPr>
        <p:grpSpPr>
          <a:xfrm>
            <a:off x="4581072" y="2507799"/>
            <a:ext cx="136909" cy="392122"/>
            <a:chOff x="2430679" y="2791458"/>
            <a:chExt cx="136909" cy="39212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97F5FF6-7709-2A47-8286-8779AE62A39C}"/>
                </a:ext>
              </a:extLst>
            </p:cNvPr>
            <p:cNvSpPr/>
            <p:nvPr/>
          </p:nvSpPr>
          <p:spPr>
            <a:xfrm>
              <a:off x="2430679" y="2791458"/>
              <a:ext cx="136909" cy="136909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525C7C1-67B7-2826-206B-207FFFA7791C}"/>
                </a:ext>
              </a:extLst>
            </p:cNvPr>
            <p:cNvSpPr/>
            <p:nvPr/>
          </p:nvSpPr>
          <p:spPr>
            <a:xfrm>
              <a:off x="2449729" y="2970261"/>
              <a:ext cx="98809" cy="98809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ADBDD4-B00E-9C72-7B83-6DC1E85D0E53}"/>
                </a:ext>
              </a:extLst>
            </p:cNvPr>
            <p:cNvSpPr/>
            <p:nvPr/>
          </p:nvSpPr>
          <p:spPr>
            <a:xfrm>
              <a:off x="2462825" y="3110964"/>
              <a:ext cx="72616" cy="7261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5AD6DB8-0888-82FB-6082-64DAFB863EAE}"/>
              </a:ext>
            </a:extLst>
          </p:cNvPr>
          <p:cNvGrpSpPr/>
          <p:nvPr/>
        </p:nvGrpSpPr>
        <p:grpSpPr>
          <a:xfrm>
            <a:off x="7239872" y="2507799"/>
            <a:ext cx="136909" cy="392122"/>
            <a:chOff x="2430679" y="2791458"/>
            <a:chExt cx="136909" cy="39212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0386B80-7B8A-C1EE-0CF6-7826D5029718}"/>
                </a:ext>
              </a:extLst>
            </p:cNvPr>
            <p:cNvSpPr/>
            <p:nvPr/>
          </p:nvSpPr>
          <p:spPr>
            <a:xfrm>
              <a:off x="2430679" y="2791458"/>
              <a:ext cx="136909" cy="136909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13B6ECE-A94B-42C2-4C82-C5E0A16BE902}"/>
                </a:ext>
              </a:extLst>
            </p:cNvPr>
            <p:cNvSpPr/>
            <p:nvPr/>
          </p:nvSpPr>
          <p:spPr>
            <a:xfrm>
              <a:off x="2449729" y="2970261"/>
              <a:ext cx="98809" cy="98809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D3008D6-BAF5-E84A-E472-2119366076D3}"/>
                </a:ext>
              </a:extLst>
            </p:cNvPr>
            <p:cNvSpPr/>
            <p:nvPr/>
          </p:nvSpPr>
          <p:spPr>
            <a:xfrm>
              <a:off x="2462825" y="3110964"/>
              <a:ext cx="72616" cy="7261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CF8BF6-CDF8-26FF-69C4-AC26DBD1880F}"/>
              </a:ext>
            </a:extLst>
          </p:cNvPr>
          <p:cNvGrpSpPr/>
          <p:nvPr/>
        </p:nvGrpSpPr>
        <p:grpSpPr>
          <a:xfrm>
            <a:off x="9898671" y="2507799"/>
            <a:ext cx="136909" cy="392122"/>
            <a:chOff x="2430679" y="2791458"/>
            <a:chExt cx="136909" cy="392122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FD797F9-9B20-9E2A-3D66-6E437E881544}"/>
                </a:ext>
              </a:extLst>
            </p:cNvPr>
            <p:cNvSpPr/>
            <p:nvPr/>
          </p:nvSpPr>
          <p:spPr>
            <a:xfrm>
              <a:off x="2430679" y="2791458"/>
              <a:ext cx="136909" cy="136909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14E7E0E-943A-C1B0-0F30-6AC2B5B46275}"/>
                </a:ext>
              </a:extLst>
            </p:cNvPr>
            <p:cNvSpPr/>
            <p:nvPr/>
          </p:nvSpPr>
          <p:spPr>
            <a:xfrm>
              <a:off x="2449729" y="2970261"/>
              <a:ext cx="98809" cy="98809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E8291A39-1637-5358-5804-0BC23D9B57E6}"/>
                </a:ext>
              </a:extLst>
            </p:cNvPr>
            <p:cNvSpPr/>
            <p:nvPr/>
          </p:nvSpPr>
          <p:spPr>
            <a:xfrm>
              <a:off x="2462825" y="3110964"/>
              <a:ext cx="72616" cy="7261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666EF61-26ED-F534-7674-56AD3E54DF0A}"/>
              </a:ext>
            </a:extLst>
          </p:cNvPr>
          <p:cNvSpPr/>
          <p:nvPr/>
        </p:nvSpPr>
        <p:spPr>
          <a:xfrm>
            <a:off x="3582753" y="4861483"/>
            <a:ext cx="5364602" cy="548640"/>
          </a:xfrm>
          <a:prstGeom prst="roundRect">
            <a:avLst/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2700000" scaled="1"/>
          </a:gradFill>
          <a:ln w="25400" cap="flat" cmpd="sng" algn="ctr">
            <a:noFill/>
            <a:prstDash val="solid"/>
          </a:ln>
          <a:effectLst/>
        </p:spPr>
        <p:txBody>
          <a:bodyPr lIns="91440" rIns="91440" rtlCol="0" anchor="ctr"/>
          <a:lstStyle/>
          <a:p>
            <a:pPr marL="0" marR="0" lvl="0" indent="0" algn="ctr" defTabSz="685783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Routine screening of adults &gt;65 or individuals with risk factors for AD could identify more patients before they progress to mild dementia </a:t>
            </a:r>
            <a:endParaRPr kumimoji="0" lang="en-US" sz="135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025B040-2AD9-0DA5-273D-15B5AC466C99}"/>
              </a:ext>
            </a:extLst>
          </p:cNvPr>
          <p:cNvSpPr/>
          <p:nvPr/>
        </p:nvSpPr>
        <p:spPr>
          <a:xfrm>
            <a:off x="3593537" y="5584834"/>
            <a:ext cx="5364602" cy="548640"/>
          </a:xfrm>
          <a:prstGeom prst="roundRect">
            <a:avLst/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/>
              </a:gs>
            </a:gsLst>
            <a:lin ang="2700000" scaled="1"/>
          </a:gradFill>
          <a:ln w="25400" cap="flat" cmpd="sng" algn="ctr">
            <a:noFill/>
            <a:prstDash val="solid"/>
          </a:ln>
          <a:effectLst/>
        </p:spPr>
        <p:txBody>
          <a:bodyPr lIns="91440" rIns="91440" rtlCol="0" anchor="ctr"/>
          <a:lstStyle/>
          <a:p>
            <a:pPr marL="0" marR="0" lvl="0" indent="0" algn="ctr" defTabSz="685783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More affordable and accessible testing could reduce time from</a:t>
            </a:r>
            <a:b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initial cognitive changes to formal diagnosis </a:t>
            </a:r>
            <a:endParaRPr kumimoji="0" lang="en-US" sz="135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7" name="Graphic 66" descr="Hourglass Finished outline">
            <a:extLst>
              <a:ext uri="{FF2B5EF4-FFF2-40B4-BE49-F238E27FC236}">
                <a16:creationId xmlns:a16="http://schemas.microsoft.com/office/drawing/2014/main" id="{82F56544-0D1C-FE88-40F4-2AF1EB9848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60009" y="4726040"/>
            <a:ext cx="361261" cy="361261"/>
          </a:xfrm>
          <a:prstGeom prst="rect">
            <a:avLst/>
          </a:prstGeom>
        </p:spPr>
      </p:pic>
      <p:pic>
        <p:nvPicPr>
          <p:cNvPr id="42" name="Graphic 41" descr="Stethoscope outline">
            <a:extLst>
              <a:ext uri="{FF2B5EF4-FFF2-40B4-BE49-F238E27FC236}">
                <a16:creationId xmlns:a16="http://schemas.microsoft.com/office/drawing/2014/main" id="{DE95C5E6-13BB-F304-9064-00FA7252EA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92109" y="1581072"/>
            <a:ext cx="651573" cy="651573"/>
          </a:xfrm>
          <a:prstGeom prst="rect">
            <a:avLst/>
          </a:prstGeom>
        </p:spPr>
      </p:pic>
      <p:pic>
        <p:nvPicPr>
          <p:cNvPr id="43" name="Graphic 42" descr="Microscope outline">
            <a:extLst>
              <a:ext uri="{FF2B5EF4-FFF2-40B4-BE49-F238E27FC236}">
                <a16:creationId xmlns:a16="http://schemas.microsoft.com/office/drawing/2014/main" id="{D9CE6A4F-044A-1ED2-DF79-80FC80547A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595317" y="1555853"/>
            <a:ext cx="653379" cy="653379"/>
          </a:xfrm>
          <a:prstGeom prst="rect">
            <a:avLst/>
          </a:prstGeom>
        </p:spPr>
      </p:pic>
      <p:grpSp>
        <p:nvGrpSpPr>
          <p:cNvPr id="69" name="Graphic 59" descr="Right And Left Brain outline">
            <a:extLst>
              <a:ext uri="{FF2B5EF4-FFF2-40B4-BE49-F238E27FC236}">
                <a16:creationId xmlns:a16="http://schemas.microsoft.com/office/drawing/2014/main" id="{979CEE14-54D7-7E3F-A447-85962C49BBB8}"/>
              </a:ext>
            </a:extLst>
          </p:cNvPr>
          <p:cNvGrpSpPr/>
          <p:nvPr/>
        </p:nvGrpSpPr>
        <p:grpSpPr>
          <a:xfrm>
            <a:off x="4310136" y="1583786"/>
            <a:ext cx="635012" cy="627227"/>
            <a:chOff x="5503936" y="1583786"/>
            <a:chExt cx="635012" cy="627227"/>
          </a:xfrm>
          <a:solidFill>
            <a:srgbClr val="FFFFFF"/>
          </a:solidFill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9E7E159-AD7F-A090-DFB8-0AEF42593AAF}"/>
                </a:ext>
              </a:extLst>
            </p:cNvPr>
            <p:cNvSpPr/>
            <p:nvPr/>
          </p:nvSpPr>
          <p:spPr>
            <a:xfrm>
              <a:off x="5838362" y="1583812"/>
              <a:ext cx="300586" cy="627201"/>
            </a:xfrm>
            <a:custGeom>
              <a:avLst/>
              <a:gdLst>
                <a:gd name="connsiteX0" fmla="*/ 235657 w 300586"/>
                <a:gd name="connsiteY0" fmla="*/ 186083 h 627201"/>
                <a:gd name="connsiteX1" fmla="*/ 228456 w 300586"/>
                <a:gd name="connsiteY1" fmla="*/ 182151 h 627201"/>
                <a:gd name="connsiteX2" fmla="*/ 173765 w 300586"/>
                <a:gd name="connsiteY2" fmla="*/ 80846 h 627201"/>
                <a:gd name="connsiteX3" fmla="*/ 171460 w 300586"/>
                <a:gd name="connsiteY3" fmla="*/ 80195 h 627201"/>
                <a:gd name="connsiteX4" fmla="*/ 85909 w 300586"/>
                <a:gd name="connsiteY4" fmla="*/ 0 h 627201"/>
                <a:gd name="connsiteX5" fmla="*/ 80170 w 300586"/>
                <a:gd name="connsiteY5" fmla="*/ 190 h 627201"/>
                <a:gd name="connsiteX6" fmla="*/ 0 w 300586"/>
                <a:gd name="connsiteY6" fmla="*/ 85903 h 627201"/>
                <a:gd name="connsiteX7" fmla="*/ 0 w 300586"/>
                <a:gd name="connsiteY7" fmla="*/ 562600 h 627201"/>
                <a:gd name="connsiteX8" fmla="*/ 64178 w 300586"/>
                <a:gd name="connsiteY8" fmla="*/ 627202 h 627201"/>
                <a:gd name="connsiteX9" fmla="*/ 64383 w 300586"/>
                <a:gd name="connsiteY9" fmla="*/ 627202 h 627201"/>
                <a:gd name="connsiteX10" fmla="*/ 125876 w 300586"/>
                <a:gd name="connsiteY10" fmla="*/ 581877 h 627201"/>
                <a:gd name="connsiteX11" fmla="*/ 238251 w 300586"/>
                <a:gd name="connsiteY11" fmla="*/ 509998 h 627201"/>
                <a:gd name="connsiteX12" fmla="*/ 240450 w 300586"/>
                <a:gd name="connsiteY12" fmla="*/ 489568 h 627201"/>
                <a:gd name="connsiteX13" fmla="*/ 240450 w 300586"/>
                <a:gd name="connsiteY13" fmla="*/ 488720 h 627201"/>
                <a:gd name="connsiteX14" fmla="*/ 291228 w 300586"/>
                <a:gd name="connsiteY14" fmla="*/ 352280 h 627201"/>
                <a:gd name="connsiteX15" fmla="*/ 269287 w 300586"/>
                <a:gd name="connsiteY15" fmla="*/ 321214 h 627201"/>
                <a:gd name="connsiteX16" fmla="*/ 235657 w 300586"/>
                <a:gd name="connsiteY16" fmla="*/ 186083 h 627201"/>
                <a:gd name="connsiteX17" fmla="*/ 283620 w 300586"/>
                <a:gd name="connsiteY17" fmla="*/ 395082 h 627201"/>
                <a:gd name="connsiteX18" fmla="*/ 233397 w 300586"/>
                <a:gd name="connsiteY18" fmla="*/ 473319 h 627201"/>
                <a:gd name="connsiteX19" fmla="*/ 223508 w 300586"/>
                <a:gd name="connsiteY19" fmla="*/ 477846 h 627201"/>
                <a:gd name="connsiteX20" fmla="*/ 223508 w 300586"/>
                <a:gd name="connsiteY20" fmla="*/ 489600 h 627201"/>
                <a:gd name="connsiteX21" fmla="*/ 146494 w 300586"/>
                <a:gd name="connsiteY21" fmla="*/ 567156 h 627201"/>
                <a:gd name="connsiteX22" fmla="*/ 129516 w 300586"/>
                <a:gd name="connsiteY22" fmla="*/ 565330 h 627201"/>
                <a:gd name="connsiteX23" fmla="*/ 114305 w 300586"/>
                <a:gd name="connsiteY23" fmla="*/ 561983 h 627201"/>
                <a:gd name="connsiteX24" fmla="*/ 109694 w 300586"/>
                <a:gd name="connsiteY24" fmla="*/ 576859 h 627201"/>
                <a:gd name="connsiteX25" fmla="*/ 50351 w 300586"/>
                <a:gd name="connsiteY25" fmla="*/ 608147 h 627201"/>
                <a:gd name="connsiteX26" fmla="*/ 16941 w 300586"/>
                <a:gd name="connsiteY26" fmla="*/ 562599 h 627201"/>
                <a:gd name="connsiteX27" fmla="*/ 16941 w 300586"/>
                <a:gd name="connsiteY27" fmla="*/ 85892 h 627201"/>
                <a:gd name="connsiteX28" fmla="*/ 81286 w 300586"/>
                <a:gd name="connsiteY28" fmla="*/ 17094 h 627201"/>
                <a:gd name="connsiteX29" fmla="*/ 85908 w 300586"/>
                <a:gd name="connsiteY29" fmla="*/ 16942 h 627201"/>
                <a:gd name="connsiteX30" fmla="*/ 154555 w 300586"/>
                <a:gd name="connsiteY30" fmla="*/ 81307 h 627201"/>
                <a:gd name="connsiteX31" fmla="*/ 155353 w 300586"/>
                <a:gd name="connsiteY31" fmla="*/ 93429 h 627201"/>
                <a:gd name="connsiteX32" fmla="*/ 167092 w 300586"/>
                <a:gd name="connsiteY32" fmla="*/ 96563 h 627201"/>
                <a:gd name="connsiteX33" fmla="*/ 168914 w 300586"/>
                <a:gd name="connsiteY33" fmla="*/ 97078 h 627201"/>
                <a:gd name="connsiteX34" fmla="*/ 212221 w 300586"/>
                <a:gd name="connsiteY34" fmla="*/ 177305 h 627201"/>
                <a:gd name="connsiteX35" fmla="*/ 208125 w 300586"/>
                <a:gd name="connsiteY35" fmla="*/ 191020 h 627201"/>
                <a:gd name="connsiteX36" fmla="*/ 220963 w 300586"/>
                <a:gd name="connsiteY36" fmla="*/ 197348 h 627201"/>
                <a:gd name="connsiteX37" fmla="*/ 226923 w 300586"/>
                <a:gd name="connsiteY37" fmla="*/ 200604 h 627201"/>
                <a:gd name="connsiteX38" fmla="*/ 254766 w 300586"/>
                <a:gd name="connsiteY38" fmla="*/ 312487 h 627201"/>
                <a:gd name="connsiteX39" fmla="*/ 247829 w 300586"/>
                <a:gd name="connsiteY39" fmla="*/ 324027 h 627201"/>
                <a:gd name="connsiteX40" fmla="*/ 257504 w 300586"/>
                <a:gd name="connsiteY40" fmla="*/ 333391 h 627201"/>
                <a:gd name="connsiteX41" fmla="*/ 283620 w 300586"/>
                <a:gd name="connsiteY41" fmla="*/ 395082 h 62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00586" h="627201">
                  <a:moveTo>
                    <a:pt x="235657" y="186083"/>
                  </a:moveTo>
                  <a:cubicBezTo>
                    <a:pt x="233311" y="184671"/>
                    <a:pt x="230911" y="183360"/>
                    <a:pt x="228456" y="182151"/>
                  </a:cubicBezTo>
                  <a:cubicBezTo>
                    <a:pt x="241322" y="139075"/>
                    <a:pt x="216838" y="93723"/>
                    <a:pt x="173765" y="80846"/>
                  </a:cubicBezTo>
                  <a:cubicBezTo>
                    <a:pt x="173000" y="80620"/>
                    <a:pt x="172232" y="80403"/>
                    <a:pt x="171460" y="80195"/>
                  </a:cubicBezTo>
                  <a:cubicBezTo>
                    <a:pt x="168490" y="35115"/>
                    <a:pt x="131086" y="53"/>
                    <a:pt x="85909" y="0"/>
                  </a:cubicBezTo>
                  <a:cubicBezTo>
                    <a:pt x="84006" y="0"/>
                    <a:pt x="82094" y="64"/>
                    <a:pt x="80170" y="190"/>
                  </a:cubicBezTo>
                  <a:cubicBezTo>
                    <a:pt x="35038" y="3175"/>
                    <a:pt x="-34" y="40671"/>
                    <a:pt x="0" y="85903"/>
                  </a:cubicBezTo>
                  <a:lnTo>
                    <a:pt x="0" y="562600"/>
                  </a:lnTo>
                  <a:cubicBezTo>
                    <a:pt x="-117" y="598161"/>
                    <a:pt x="28617" y="627084"/>
                    <a:pt x="64178" y="627202"/>
                  </a:cubicBezTo>
                  <a:lnTo>
                    <a:pt x="64383" y="627202"/>
                  </a:lnTo>
                  <a:cubicBezTo>
                    <a:pt x="92598" y="627201"/>
                    <a:pt x="117526" y="608828"/>
                    <a:pt x="125876" y="581877"/>
                  </a:cubicBezTo>
                  <a:cubicBezTo>
                    <a:pt x="176757" y="593059"/>
                    <a:pt x="227069" y="560878"/>
                    <a:pt x="238251" y="509998"/>
                  </a:cubicBezTo>
                  <a:cubicBezTo>
                    <a:pt x="239726" y="503288"/>
                    <a:pt x="240464" y="496437"/>
                    <a:pt x="240450" y="489568"/>
                  </a:cubicBezTo>
                  <a:lnTo>
                    <a:pt x="240450" y="488720"/>
                  </a:lnTo>
                  <a:cubicBezTo>
                    <a:pt x="292149" y="465065"/>
                    <a:pt x="314883" y="403978"/>
                    <a:pt x="291228" y="352280"/>
                  </a:cubicBezTo>
                  <a:cubicBezTo>
                    <a:pt x="285907" y="340652"/>
                    <a:pt x="278466" y="330117"/>
                    <a:pt x="269287" y="321214"/>
                  </a:cubicBezTo>
                  <a:cubicBezTo>
                    <a:pt x="297306" y="274611"/>
                    <a:pt x="282252" y="214117"/>
                    <a:pt x="235657" y="186083"/>
                  </a:cubicBezTo>
                  <a:close/>
                  <a:moveTo>
                    <a:pt x="283620" y="395082"/>
                  </a:moveTo>
                  <a:cubicBezTo>
                    <a:pt x="283563" y="428722"/>
                    <a:pt x="263959" y="459261"/>
                    <a:pt x="233397" y="473319"/>
                  </a:cubicBezTo>
                  <a:lnTo>
                    <a:pt x="223508" y="477846"/>
                  </a:lnTo>
                  <a:lnTo>
                    <a:pt x="223508" y="489600"/>
                  </a:lnTo>
                  <a:cubicBezTo>
                    <a:pt x="223658" y="532284"/>
                    <a:pt x="189177" y="567007"/>
                    <a:pt x="146494" y="567156"/>
                  </a:cubicBezTo>
                  <a:cubicBezTo>
                    <a:pt x="140784" y="567176"/>
                    <a:pt x="135090" y="566564"/>
                    <a:pt x="129516" y="565330"/>
                  </a:cubicBezTo>
                  <a:lnTo>
                    <a:pt x="114305" y="561983"/>
                  </a:lnTo>
                  <a:lnTo>
                    <a:pt x="109694" y="576859"/>
                  </a:lnTo>
                  <a:cubicBezTo>
                    <a:pt x="101947" y="601886"/>
                    <a:pt x="75378" y="615894"/>
                    <a:pt x="50351" y="608147"/>
                  </a:cubicBezTo>
                  <a:cubicBezTo>
                    <a:pt x="30403" y="601972"/>
                    <a:pt x="16839" y="583479"/>
                    <a:pt x="16941" y="562599"/>
                  </a:cubicBezTo>
                  <a:lnTo>
                    <a:pt x="16941" y="85892"/>
                  </a:lnTo>
                  <a:cubicBezTo>
                    <a:pt x="16991" y="49618"/>
                    <a:pt x="45098" y="19567"/>
                    <a:pt x="81286" y="17094"/>
                  </a:cubicBezTo>
                  <a:cubicBezTo>
                    <a:pt x="82837" y="16993"/>
                    <a:pt x="84378" y="16942"/>
                    <a:pt x="85908" y="16942"/>
                  </a:cubicBezTo>
                  <a:cubicBezTo>
                    <a:pt x="122137" y="17053"/>
                    <a:pt x="152114" y="45160"/>
                    <a:pt x="154555" y="81307"/>
                  </a:cubicBezTo>
                  <a:lnTo>
                    <a:pt x="155353" y="93429"/>
                  </a:lnTo>
                  <a:lnTo>
                    <a:pt x="167092" y="96563"/>
                  </a:lnTo>
                  <a:cubicBezTo>
                    <a:pt x="167706" y="96727"/>
                    <a:pt x="168316" y="96902"/>
                    <a:pt x="168914" y="97078"/>
                  </a:cubicBezTo>
                  <a:cubicBezTo>
                    <a:pt x="202996" y="107311"/>
                    <a:pt x="222368" y="143197"/>
                    <a:pt x="212221" y="177305"/>
                  </a:cubicBezTo>
                  <a:lnTo>
                    <a:pt x="208125" y="191020"/>
                  </a:lnTo>
                  <a:lnTo>
                    <a:pt x="220963" y="197348"/>
                  </a:lnTo>
                  <a:cubicBezTo>
                    <a:pt x="222977" y="198342"/>
                    <a:pt x="224983" y="199437"/>
                    <a:pt x="226923" y="200604"/>
                  </a:cubicBezTo>
                  <a:cubicBezTo>
                    <a:pt x="265457" y="223848"/>
                    <a:pt x="277911" y="273893"/>
                    <a:pt x="254766" y="312487"/>
                  </a:cubicBezTo>
                  <a:lnTo>
                    <a:pt x="247829" y="324027"/>
                  </a:lnTo>
                  <a:lnTo>
                    <a:pt x="257504" y="333391"/>
                  </a:lnTo>
                  <a:cubicBezTo>
                    <a:pt x="274171" y="349593"/>
                    <a:pt x="283588" y="371839"/>
                    <a:pt x="283620" y="395082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68A9D1A-CB34-F21C-31E6-F5A91EDCE163}"/>
                </a:ext>
              </a:extLst>
            </p:cNvPr>
            <p:cNvSpPr/>
            <p:nvPr/>
          </p:nvSpPr>
          <p:spPr>
            <a:xfrm>
              <a:off x="5627251" y="1944930"/>
              <a:ext cx="46150" cy="46182"/>
            </a:xfrm>
            <a:custGeom>
              <a:avLst/>
              <a:gdLst>
                <a:gd name="connsiteX0" fmla="*/ 23070 w 46150"/>
                <a:gd name="connsiteY0" fmla="*/ 46182 h 46182"/>
                <a:gd name="connsiteX1" fmla="*/ 46151 w 46150"/>
                <a:gd name="connsiteY1" fmla="*/ 23069 h 46182"/>
                <a:gd name="connsiteX2" fmla="*/ 45179 w 46150"/>
                <a:gd name="connsiteY2" fmla="*/ 16458 h 46182"/>
                <a:gd name="connsiteX3" fmla="*/ 45179 w 46150"/>
                <a:gd name="connsiteY3" fmla="*/ 16453 h 46182"/>
                <a:gd name="connsiteX4" fmla="*/ 16508 w 46150"/>
                <a:gd name="connsiteY4" fmla="*/ 970 h 46182"/>
                <a:gd name="connsiteX5" fmla="*/ 16456 w 46150"/>
                <a:gd name="connsiteY5" fmla="*/ 985 h 46182"/>
                <a:gd name="connsiteX6" fmla="*/ 16445 w 46150"/>
                <a:gd name="connsiteY6" fmla="*/ 985 h 46182"/>
                <a:gd name="connsiteX7" fmla="*/ 984 w 46150"/>
                <a:gd name="connsiteY7" fmla="*/ 29740 h 46182"/>
                <a:gd name="connsiteX8" fmla="*/ 23072 w 46150"/>
                <a:gd name="connsiteY8" fmla="*/ 46179 h 46182"/>
                <a:gd name="connsiteX9" fmla="*/ 20631 w 46150"/>
                <a:gd name="connsiteY9" fmla="*/ 17466 h 46182"/>
                <a:gd name="connsiteX10" fmla="*/ 21072 w 46150"/>
                <a:gd name="connsiteY10" fmla="*/ 17259 h 46182"/>
                <a:gd name="connsiteX11" fmla="*/ 21655 w 46150"/>
                <a:gd name="connsiteY11" fmla="*/ 17080 h 46182"/>
                <a:gd name="connsiteX12" fmla="*/ 23095 w 46150"/>
                <a:gd name="connsiteY12" fmla="*/ 16948 h 46182"/>
                <a:gd name="connsiteX13" fmla="*/ 29257 w 46150"/>
                <a:gd name="connsiteY13" fmla="*/ 23094 h 46182"/>
                <a:gd name="connsiteX14" fmla="*/ 23112 w 46150"/>
                <a:gd name="connsiteY14" fmla="*/ 29257 h 46182"/>
                <a:gd name="connsiteX15" fmla="*/ 16949 w 46150"/>
                <a:gd name="connsiteY15" fmla="*/ 23111 h 46182"/>
                <a:gd name="connsiteX16" fmla="*/ 20633 w 46150"/>
                <a:gd name="connsiteY16" fmla="*/ 17466 h 4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150" h="46182">
                  <a:moveTo>
                    <a:pt x="23070" y="46182"/>
                  </a:moveTo>
                  <a:cubicBezTo>
                    <a:pt x="35826" y="46173"/>
                    <a:pt x="46159" y="35825"/>
                    <a:pt x="46151" y="23069"/>
                  </a:cubicBezTo>
                  <a:cubicBezTo>
                    <a:pt x="46149" y="20830"/>
                    <a:pt x="45822" y="18603"/>
                    <a:pt x="45179" y="16458"/>
                  </a:cubicBezTo>
                  <a:lnTo>
                    <a:pt x="45179" y="16453"/>
                  </a:lnTo>
                  <a:cubicBezTo>
                    <a:pt x="41537" y="4260"/>
                    <a:pt x="28701" y="-2672"/>
                    <a:pt x="16508" y="970"/>
                  </a:cubicBezTo>
                  <a:cubicBezTo>
                    <a:pt x="16491" y="975"/>
                    <a:pt x="16474" y="980"/>
                    <a:pt x="16456" y="985"/>
                  </a:cubicBezTo>
                  <a:lnTo>
                    <a:pt x="16445" y="985"/>
                  </a:lnTo>
                  <a:cubicBezTo>
                    <a:pt x="4235" y="4656"/>
                    <a:pt x="-2687" y="17530"/>
                    <a:pt x="984" y="29740"/>
                  </a:cubicBezTo>
                  <a:cubicBezTo>
                    <a:pt x="3915" y="39491"/>
                    <a:pt x="12890" y="46170"/>
                    <a:pt x="23072" y="46179"/>
                  </a:cubicBezTo>
                  <a:close/>
                  <a:moveTo>
                    <a:pt x="20631" y="17466"/>
                  </a:moveTo>
                  <a:lnTo>
                    <a:pt x="21072" y="17259"/>
                  </a:lnTo>
                  <a:lnTo>
                    <a:pt x="21655" y="17080"/>
                  </a:lnTo>
                  <a:cubicBezTo>
                    <a:pt x="22129" y="16987"/>
                    <a:pt x="22612" y="16942"/>
                    <a:pt x="23095" y="16948"/>
                  </a:cubicBezTo>
                  <a:cubicBezTo>
                    <a:pt x="26493" y="16943"/>
                    <a:pt x="29253" y="19695"/>
                    <a:pt x="29257" y="23094"/>
                  </a:cubicBezTo>
                  <a:cubicBezTo>
                    <a:pt x="29262" y="26493"/>
                    <a:pt x="26511" y="29252"/>
                    <a:pt x="23112" y="29257"/>
                  </a:cubicBezTo>
                  <a:cubicBezTo>
                    <a:pt x="19713" y="29262"/>
                    <a:pt x="16954" y="26510"/>
                    <a:pt x="16949" y="23111"/>
                  </a:cubicBezTo>
                  <a:cubicBezTo>
                    <a:pt x="16946" y="20665"/>
                    <a:pt x="18392" y="18448"/>
                    <a:pt x="20633" y="17466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C9FF5C0-6549-8510-FE5E-225551CB03EE}"/>
                </a:ext>
              </a:extLst>
            </p:cNvPr>
            <p:cNvSpPr/>
            <p:nvPr/>
          </p:nvSpPr>
          <p:spPr>
            <a:xfrm>
              <a:off x="5661472" y="1812010"/>
              <a:ext cx="46151" cy="46159"/>
            </a:xfrm>
            <a:custGeom>
              <a:avLst/>
              <a:gdLst>
                <a:gd name="connsiteX0" fmla="*/ 23072 w 46151"/>
                <a:gd name="connsiteY0" fmla="*/ 46157 h 46159"/>
                <a:gd name="connsiteX1" fmla="*/ 46151 w 46151"/>
                <a:gd name="connsiteY1" fmla="*/ 23043 h 46159"/>
                <a:gd name="connsiteX2" fmla="*/ 45181 w 46151"/>
                <a:gd name="connsiteY2" fmla="*/ 16436 h 46159"/>
                <a:gd name="connsiteX3" fmla="*/ 45181 w 46151"/>
                <a:gd name="connsiteY3" fmla="*/ 16436 h 46159"/>
                <a:gd name="connsiteX4" fmla="*/ 16436 w 46151"/>
                <a:gd name="connsiteY4" fmla="*/ 984 h 46159"/>
                <a:gd name="connsiteX5" fmla="*/ 984 w 46151"/>
                <a:gd name="connsiteY5" fmla="*/ 29729 h 46159"/>
                <a:gd name="connsiteX6" fmla="*/ 23072 w 46151"/>
                <a:gd name="connsiteY6" fmla="*/ 46159 h 46159"/>
                <a:gd name="connsiteX7" fmla="*/ 21319 w 46151"/>
                <a:gd name="connsiteY7" fmla="*/ 17187 h 46159"/>
                <a:gd name="connsiteX8" fmla="*/ 28975 w 46151"/>
                <a:gd name="connsiteY8" fmla="*/ 21298 h 46159"/>
                <a:gd name="connsiteX9" fmla="*/ 24863 w 46151"/>
                <a:gd name="connsiteY9" fmla="*/ 28953 h 46159"/>
                <a:gd name="connsiteX10" fmla="*/ 17209 w 46151"/>
                <a:gd name="connsiteY10" fmla="*/ 24842 h 46159"/>
                <a:gd name="connsiteX11" fmla="*/ 17206 w 46151"/>
                <a:gd name="connsiteY11" fmla="*/ 24834 h 46159"/>
                <a:gd name="connsiteX12" fmla="*/ 21315 w 46151"/>
                <a:gd name="connsiteY12" fmla="*/ 17190 h 4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151" h="46159">
                  <a:moveTo>
                    <a:pt x="23072" y="46157"/>
                  </a:moveTo>
                  <a:cubicBezTo>
                    <a:pt x="35828" y="46148"/>
                    <a:pt x="46161" y="35799"/>
                    <a:pt x="46151" y="23043"/>
                  </a:cubicBezTo>
                  <a:cubicBezTo>
                    <a:pt x="46149" y="20806"/>
                    <a:pt x="45823" y="18580"/>
                    <a:pt x="45181" y="16436"/>
                  </a:cubicBezTo>
                  <a:lnTo>
                    <a:pt x="45181" y="16436"/>
                  </a:lnTo>
                  <a:cubicBezTo>
                    <a:pt x="41511" y="4232"/>
                    <a:pt x="28641" y="-2687"/>
                    <a:pt x="16436" y="984"/>
                  </a:cubicBezTo>
                  <a:cubicBezTo>
                    <a:pt x="4231" y="4655"/>
                    <a:pt x="-2687" y="17524"/>
                    <a:pt x="984" y="29729"/>
                  </a:cubicBezTo>
                  <a:cubicBezTo>
                    <a:pt x="3916" y="39478"/>
                    <a:pt x="12891" y="46155"/>
                    <a:pt x="23072" y="46159"/>
                  </a:cubicBezTo>
                  <a:close/>
                  <a:moveTo>
                    <a:pt x="21319" y="17187"/>
                  </a:moveTo>
                  <a:cubicBezTo>
                    <a:pt x="24569" y="16209"/>
                    <a:pt x="27995" y="18049"/>
                    <a:pt x="28975" y="21298"/>
                  </a:cubicBezTo>
                  <a:cubicBezTo>
                    <a:pt x="29953" y="24547"/>
                    <a:pt x="28112" y="27974"/>
                    <a:pt x="24863" y="28953"/>
                  </a:cubicBezTo>
                  <a:cubicBezTo>
                    <a:pt x="21614" y="29931"/>
                    <a:pt x="18187" y="28091"/>
                    <a:pt x="17209" y="24842"/>
                  </a:cubicBezTo>
                  <a:cubicBezTo>
                    <a:pt x="17208" y="24839"/>
                    <a:pt x="17207" y="24836"/>
                    <a:pt x="17206" y="24834"/>
                  </a:cubicBezTo>
                  <a:cubicBezTo>
                    <a:pt x="16232" y="21588"/>
                    <a:pt x="18071" y="18167"/>
                    <a:pt x="21315" y="1719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4A1EE39-CEB5-AE08-76D7-398378275AB3}"/>
                </a:ext>
              </a:extLst>
            </p:cNvPr>
            <p:cNvSpPr/>
            <p:nvPr/>
          </p:nvSpPr>
          <p:spPr>
            <a:xfrm>
              <a:off x="5503936" y="1583786"/>
              <a:ext cx="300540" cy="627199"/>
            </a:xfrm>
            <a:custGeom>
              <a:avLst/>
              <a:gdLst>
                <a:gd name="connsiteX0" fmla="*/ 60142 w 300540"/>
                <a:gd name="connsiteY0" fmla="*/ 489587 h 627199"/>
                <a:gd name="connsiteX1" fmla="*/ 154299 w 300540"/>
                <a:gd name="connsiteY1" fmla="*/ 584072 h 627199"/>
                <a:gd name="connsiteX2" fmla="*/ 154301 w 300540"/>
                <a:gd name="connsiteY2" fmla="*/ 584072 h 627199"/>
                <a:gd name="connsiteX3" fmla="*/ 154451 w 300540"/>
                <a:gd name="connsiteY3" fmla="*/ 584072 h 627199"/>
                <a:gd name="connsiteX4" fmla="*/ 174674 w 300540"/>
                <a:gd name="connsiteY4" fmla="*/ 581878 h 627199"/>
                <a:gd name="connsiteX5" fmla="*/ 255237 w 300540"/>
                <a:gd name="connsiteY5" fmla="*/ 624291 h 627199"/>
                <a:gd name="connsiteX6" fmla="*/ 300540 w 300540"/>
                <a:gd name="connsiteY6" fmla="*/ 562627 h 627199"/>
                <a:gd name="connsiteX7" fmla="*/ 300540 w 300540"/>
                <a:gd name="connsiteY7" fmla="*/ 85895 h 627199"/>
                <a:gd name="connsiteX8" fmla="*/ 214688 w 300540"/>
                <a:gd name="connsiteY8" fmla="*/ 0 h 627199"/>
                <a:gd name="connsiteX9" fmla="*/ 214684 w 300540"/>
                <a:gd name="connsiteY9" fmla="*/ 0 h 627199"/>
                <a:gd name="connsiteX10" fmla="*/ 214667 w 300540"/>
                <a:gd name="connsiteY10" fmla="*/ 0 h 627199"/>
                <a:gd name="connsiteX11" fmla="*/ 129110 w 300540"/>
                <a:gd name="connsiteY11" fmla="*/ 80183 h 627199"/>
                <a:gd name="connsiteX12" fmla="*/ 71418 w 300540"/>
                <a:gd name="connsiteY12" fmla="*/ 179813 h 627199"/>
                <a:gd name="connsiteX13" fmla="*/ 72085 w 300540"/>
                <a:gd name="connsiteY13" fmla="*/ 182176 h 627199"/>
                <a:gd name="connsiteX14" fmla="*/ 27293 w 300540"/>
                <a:gd name="connsiteY14" fmla="*/ 314002 h 627199"/>
                <a:gd name="connsiteX15" fmla="*/ 31263 w 300540"/>
                <a:gd name="connsiteY15" fmla="*/ 321274 h 627199"/>
                <a:gd name="connsiteX16" fmla="*/ 29035 w 300540"/>
                <a:gd name="connsiteY16" fmla="*/ 466788 h 627199"/>
                <a:gd name="connsiteX17" fmla="*/ 60142 w 300540"/>
                <a:gd name="connsiteY17" fmla="*/ 488744 h 627199"/>
                <a:gd name="connsiteX18" fmla="*/ 41196 w 300540"/>
                <a:gd name="connsiteY18" fmla="*/ 454986 h 627199"/>
                <a:gd name="connsiteX19" fmla="*/ 43060 w 300540"/>
                <a:gd name="connsiteY19" fmla="*/ 333434 h 627199"/>
                <a:gd name="connsiteX20" fmla="*/ 52716 w 300540"/>
                <a:gd name="connsiteY20" fmla="*/ 324066 h 627199"/>
                <a:gd name="connsiteX21" fmla="*/ 45777 w 300540"/>
                <a:gd name="connsiteY21" fmla="*/ 312537 h 627199"/>
                <a:gd name="connsiteX22" fmla="*/ 42490 w 300540"/>
                <a:gd name="connsiteY22" fmla="*/ 306516 h 627199"/>
                <a:gd name="connsiteX23" fmla="*/ 79575 w 300540"/>
                <a:gd name="connsiteY23" fmla="*/ 197374 h 627199"/>
                <a:gd name="connsiteX24" fmla="*/ 92422 w 300540"/>
                <a:gd name="connsiteY24" fmla="*/ 191044 h 627199"/>
                <a:gd name="connsiteX25" fmla="*/ 88318 w 300540"/>
                <a:gd name="connsiteY25" fmla="*/ 177321 h 627199"/>
                <a:gd name="connsiteX26" fmla="*/ 87789 w 300540"/>
                <a:gd name="connsiteY26" fmla="*/ 175449 h 627199"/>
                <a:gd name="connsiteX27" fmla="*/ 133470 w 300540"/>
                <a:gd name="connsiteY27" fmla="*/ 96553 h 627199"/>
                <a:gd name="connsiteX28" fmla="*/ 145212 w 300540"/>
                <a:gd name="connsiteY28" fmla="*/ 93423 h 627199"/>
                <a:gd name="connsiteX29" fmla="*/ 146012 w 300540"/>
                <a:gd name="connsiteY29" fmla="*/ 81296 h 627199"/>
                <a:gd name="connsiteX30" fmla="*/ 214667 w 300540"/>
                <a:gd name="connsiteY30" fmla="*/ 16940 h 627199"/>
                <a:gd name="connsiteX31" fmla="*/ 214683 w 300540"/>
                <a:gd name="connsiteY31" fmla="*/ 16940 h 627199"/>
                <a:gd name="connsiteX32" fmla="*/ 283599 w 300540"/>
                <a:gd name="connsiteY32" fmla="*/ 85887 h 627199"/>
                <a:gd name="connsiteX33" fmla="*/ 283599 w 300540"/>
                <a:gd name="connsiteY33" fmla="*/ 85893 h 627199"/>
                <a:gd name="connsiteX34" fmla="*/ 283599 w 300540"/>
                <a:gd name="connsiteY34" fmla="*/ 562666 h 627199"/>
                <a:gd name="connsiteX35" fmla="*/ 236285 w 300540"/>
                <a:gd name="connsiteY35" fmla="*/ 610227 h 627199"/>
                <a:gd name="connsiteX36" fmla="*/ 190857 w 300540"/>
                <a:gd name="connsiteY36" fmla="*/ 576854 h 627199"/>
                <a:gd name="connsiteX37" fmla="*/ 186242 w 300540"/>
                <a:gd name="connsiteY37" fmla="*/ 561992 h 627199"/>
                <a:gd name="connsiteX38" fmla="*/ 171044 w 300540"/>
                <a:gd name="connsiteY38" fmla="*/ 565331 h 627199"/>
                <a:gd name="connsiteX39" fmla="*/ 154332 w 300540"/>
                <a:gd name="connsiteY39" fmla="*/ 567130 h 627199"/>
                <a:gd name="connsiteX40" fmla="*/ 77087 w 300540"/>
                <a:gd name="connsiteY40" fmla="*/ 489618 h 627199"/>
                <a:gd name="connsiteX41" fmla="*/ 77087 w 300540"/>
                <a:gd name="connsiteY41" fmla="*/ 489587 h 627199"/>
                <a:gd name="connsiteX42" fmla="*/ 77087 w 300540"/>
                <a:gd name="connsiteY42" fmla="*/ 477854 h 627199"/>
                <a:gd name="connsiteX43" fmla="*/ 67182 w 300540"/>
                <a:gd name="connsiteY43" fmla="*/ 473330 h 627199"/>
                <a:gd name="connsiteX44" fmla="*/ 41196 w 300540"/>
                <a:gd name="connsiteY44" fmla="*/ 454986 h 62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00540" h="627199">
                  <a:moveTo>
                    <a:pt x="60142" y="489587"/>
                  </a:moveTo>
                  <a:cubicBezTo>
                    <a:pt x="60051" y="541679"/>
                    <a:pt x="102208" y="583981"/>
                    <a:pt x="154299" y="584072"/>
                  </a:cubicBezTo>
                  <a:cubicBezTo>
                    <a:pt x="154299" y="584072"/>
                    <a:pt x="154300" y="584072"/>
                    <a:pt x="154301" y="584072"/>
                  </a:cubicBezTo>
                  <a:lnTo>
                    <a:pt x="154451" y="584072"/>
                  </a:lnTo>
                  <a:cubicBezTo>
                    <a:pt x="161252" y="584072"/>
                    <a:pt x="168032" y="583336"/>
                    <a:pt x="174674" y="581878"/>
                  </a:cubicBezTo>
                  <a:cubicBezTo>
                    <a:pt x="185209" y="615837"/>
                    <a:pt x="221278" y="634826"/>
                    <a:pt x="255237" y="624291"/>
                  </a:cubicBezTo>
                  <a:cubicBezTo>
                    <a:pt x="282241" y="615914"/>
                    <a:pt x="300618" y="590899"/>
                    <a:pt x="300540" y="562627"/>
                  </a:cubicBezTo>
                  <a:lnTo>
                    <a:pt x="300540" y="85895"/>
                  </a:lnTo>
                  <a:cubicBezTo>
                    <a:pt x="300552" y="38468"/>
                    <a:pt x="262115" y="12"/>
                    <a:pt x="214688" y="0"/>
                  </a:cubicBezTo>
                  <a:cubicBezTo>
                    <a:pt x="214687" y="0"/>
                    <a:pt x="214685" y="0"/>
                    <a:pt x="214684" y="0"/>
                  </a:cubicBezTo>
                  <a:lnTo>
                    <a:pt x="214667" y="0"/>
                  </a:lnTo>
                  <a:cubicBezTo>
                    <a:pt x="169488" y="42"/>
                    <a:pt x="132079" y="35103"/>
                    <a:pt x="129110" y="80183"/>
                  </a:cubicBezTo>
                  <a:cubicBezTo>
                    <a:pt x="85668" y="91765"/>
                    <a:pt x="59839" y="136370"/>
                    <a:pt x="71418" y="179813"/>
                  </a:cubicBezTo>
                  <a:cubicBezTo>
                    <a:pt x="71628" y="180603"/>
                    <a:pt x="71850" y="181391"/>
                    <a:pt x="72085" y="182176"/>
                  </a:cubicBezTo>
                  <a:cubicBezTo>
                    <a:pt x="23318" y="206214"/>
                    <a:pt x="3266" y="265230"/>
                    <a:pt x="27293" y="314002"/>
                  </a:cubicBezTo>
                  <a:cubicBezTo>
                    <a:pt x="28512" y="316481"/>
                    <a:pt x="29836" y="318905"/>
                    <a:pt x="31263" y="321274"/>
                  </a:cubicBezTo>
                  <a:cubicBezTo>
                    <a:pt x="-9535" y="360841"/>
                    <a:pt x="-10532" y="425990"/>
                    <a:pt x="29035" y="466788"/>
                  </a:cubicBezTo>
                  <a:cubicBezTo>
                    <a:pt x="37948" y="475978"/>
                    <a:pt x="48497" y="483424"/>
                    <a:pt x="60142" y="488744"/>
                  </a:cubicBezTo>
                  <a:close/>
                  <a:moveTo>
                    <a:pt x="41196" y="454986"/>
                  </a:moveTo>
                  <a:cubicBezTo>
                    <a:pt x="8206" y="420881"/>
                    <a:pt x="9040" y="366512"/>
                    <a:pt x="43060" y="333434"/>
                  </a:cubicBezTo>
                  <a:lnTo>
                    <a:pt x="52716" y="324066"/>
                  </a:lnTo>
                  <a:lnTo>
                    <a:pt x="45777" y="312537"/>
                  </a:lnTo>
                  <a:cubicBezTo>
                    <a:pt x="44599" y="310577"/>
                    <a:pt x="43490" y="308556"/>
                    <a:pt x="42490" y="306516"/>
                  </a:cubicBezTo>
                  <a:cubicBezTo>
                    <a:pt x="22653" y="266132"/>
                    <a:pt x="39242" y="217312"/>
                    <a:pt x="79575" y="197374"/>
                  </a:cubicBezTo>
                  <a:lnTo>
                    <a:pt x="92422" y="191044"/>
                  </a:lnTo>
                  <a:lnTo>
                    <a:pt x="88318" y="177321"/>
                  </a:lnTo>
                  <a:cubicBezTo>
                    <a:pt x="88133" y="176705"/>
                    <a:pt x="87958" y="176088"/>
                    <a:pt x="87789" y="175449"/>
                  </a:cubicBezTo>
                  <a:cubicBezTo>
                    <a:pt x="78662" y="141054"/>
                    <a:pt x="99097" y="105761"/>
                    <a:pt x="133470" y="96553"/>
                  </a:cubicBezTo>
                  <a:lnTo>
                    <a:pt x="145212" y="93423"/>
                  </a:lnTo>
                  <a:lnTo>
                    <a:pt x="146012" y="81296"/>
                  </a:lnTo>
                  <a:cubicBezTo>
                    <a:pt x="148477" y="45158"/>
                    <a:pt x="178445" y="17066"/>
                    <a:pt x="214667" y="16940"/>
                  </a:cubicBezTo>
                  <a:lnTo>
                    <a:pt x="214683" y="16940"/>
                  </a:lnTo>
                  <a:cubicBezTo>
                    <a:pt x="252753" y="16949"/>
                    <a:pt x="283607" y="47817"/>
                    <a:pt x="283599" y="85887"/>
                  </a:cubicBezTo>
                  <a:cubicBezTo>
                    <a:pt x="283599" y="85889"/>
                    <a:pt x="283599" y="85891"/>
                    <a:pt x="283599" y="85893"/>
                  </a:cubicBezTo>
                  <a:lnTo>
                    <a:pt x="283599" y="562666"/>
                  </a:lnTo>
                  <a:cubicBezTo>
                    <a:pt x="283667" y="588865"/>
                    <a:pt x="262484" y="610159"/>
                    <a:pt x="236285" y="610227"/>
                  </a:cubicBezTo>
                  <a:cubicBezTo>
                    <a:pt x="215459" y="610281"/>
                    <a:pt x="197032" y="596745"/>
                    <a:pt x="190857" y="576854"/>
                  </a:cubicBezTo>
                  <a:lnTo>
                    <a:pt x="186242" y="561992"/>
                  </a:lnTo>
                  <a:lnTo>
                    <a:pt x="171044" y="565331"/>
                  </a:lnTo>
                  <a:cubicBezTo>
                    <a:pt x="165555" y="566533"/>
                    <a:pt x="159951" y="567136"/>
                    <a:pt x="154332" y="567130"/>
                  </a:cubicBezTo>
                  <a:cubicBezTo>
                    <a:pt x="111597" y="567056"/>
                    <a:pt x="77013" y="532352"/>
                    <a:pt x="77087" y="489618"/>
                  </a:cubicBezTo>
                  <a:cubicBezTo>
                    <a:pt x="77087" y="489607"/>
                    <a:pt x="77087" y="489597"/>
                    <a:pt x="77087" y="489587"/>
                  </a:cubicBezTo>
                  <a:lnTo>
                    <a:pt x="77087" y="477854"/>
                  </a:lnTo>
                  <a:lnTo>
                    <a:pt x="67182" y="473330"/>
                  </a:lnTo>
                  <a:cubicBezTo>
                    <a:pt x="57450" y="468893"/>
                    <a:pt x="48636" y="462671"/>
                    <a:pt x="41196" y="454986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243475FE-C9F8-D4B6-F304-2267E23F51C5}"/>
                </a:ext>
              </a:extLst>
            </p:cNvPr>
            <p:cNvSpPr/>
            <p:nvPr/>
          </p:nvSpPr>
          <p:spPr>
            <a:xfrm>
              <a:off x="5585451" y="1903180"/>
              <a:ext cx="129692" cy="129688"/>
            </a:xfrm>
            <a:custGeom>
              <a:avLst/>
              <a:gdLst>
                <a:gd name="connsiteX0" fmla="*/ 0 w 129692"/>
                <a:gd name="connsiteY0" fmla="*/ 76209 h 129688"/>
                <a:gd name="connsiteX1" fmla="*/ 4413 w 129692"/>
                <a:gd name="connsiteY1" fmla="*/ 90909 h 129688"/>
                <a:gd name="connsiteX2" fmla="*/ 19357 w 129692"/>
                <a:gd name="connsiteY2" fmla="*/ 93502 h 129688"/>
                <a:gd name="connsiteX3" fmla="*/ 27456 w 129692"/>
                <a:gd name="connsiteY3" fmla="*/ 103667 h 129688"/>
                <a:gd name="connsiteX4" fmla="*/ 27109 w 129692"/>
                <a:gd name="connsiteY4" fmla="*/ 118834 h 129688"/>
                <a:gd name="connsiteX5" fmla="*/ 40594 w 129692"/>
                <a:gd name="connsiteY5" fmla="*/ 126096 h 129688"/>
                <a:gd name="connsiteX6" fmla="*/ 53056 w 129692"/>
                <a:gd name="connsiteY6" fmla="*/ 117445 h 129688"/>
                <a:gd name="connsiteX7" fmla="*/ 64746 w 129692"/>
                <a:gd name="connsiteY7" fmla="*/ 118746 h 129688"/>
                <a:gd name="connsiteX8" fmla="*/ 65939 w 129692"/>
                <a:gd name="connsiteY8" fmla="*/ 118732 h 129688"/>
                <a:gd name="connsiteX9" fmla="*/ 76308 w 129692"/>
                <a:gd name="connsiteY9" fmla="*/ 129689 h 129688"/>
                <a:gd name="connsiteX10" fmla="*/ 90980 w 129692"/>
                <a:gd name="connsiteY10" fmla="*/ 125240 h 129688"/>
                <a:gd name="connsiteX11" fmla="*/ 93521 w 129692"/>
                <a:gd name="connsiteY11" fmla="*/ 110319 h 129688"/>
                <a:gd name="connsiteX12" fmla="*/ 103686 w 129692"/>
                <a:gd name="connsiteY12" fmla="*/ 102202 h 129688"/>
                <a:gd name="connsiteX13" fmla="*/ 118816 w 129692"/>
                <a:gd name="connsiteY13" fmla="*/ 102650 h 129688"/>
                <a:gd name="connsiteX14" fmla="*/ 126110 w 129692"/>
                <a:gd name="connsiteY14" fmla="*/ 89093 h 129688"/>
                <a:gd name="connsiteX15" fmla="*/ 117392 w 129692"/>
                <a:gd name="connsiteY15" fmla="*/ 76730 h 129688"/>
                <a:gd name="connsiteX16" fmla="*/ 118681 w 129692"/>
                <a:gd name="connsiteY16" fmla="*/ 63843 h 129688"/>
                <a:gd name="connsiteX17" fmla="*/ 129693 w 129692"/>
                <a:gd name="connsiteY17" fmla="*/ 53446 h 129688"/>
                <a:gd name="connsiteX18" fmla="*/ 125279 w 129692"/>
                <a:gd name="connsiteY18" fmla="*/ 38754 h 129688"/>
                <a:gd name="connsiteX19" fmla="*/ 110362 w 129692"/>
                <a:gd name="connsiteY19" fmla="*/ 36212 h 129688"/>
                <a:gd name="connsiteX20" fmla="*/ 102160 w 129692"/>
                <a:gd name="connsiteY20" fmla="*/ 26047 h 129688"/>
                <a:gd name="connsiteX21" fmla="*/ 102610 w 129692"/>
                <a:gd name="connsiteY21" fmla="*/ 10914 h 129688"/>
                <a:gd name="connsiteX22" fmla="*/ 89056 w 129692"/>
                <a:gd name="connsiteY22" fmla="*/ 3609 h 129688"/>
                <a:gd name="connsiteX23" fmla="*/ 76680 w 129692"/>
                <a:gd name="connsiteY23" fmla="*/ 12329 h 129688"/>
                <a:gd name="connsiteX24" fmla="*/ 65068 w 129692"/>
                <a:gd name="connsiteY24" fmla="*/ 11049 h 129688"/>
                <a:gd name="connsiteX25" fmla="*/ 63712 w 129692"/>
                <a:gd name="connsiteY25" fmla="*/ 11066 h 129688"/>
                <a:gd name="connsiteX26" fmla="*/ 53327 w 129692"/>
                <a:gd name="connsiteY26" fmla="*/ 0 h 129688"/>
                <a:gd name="connsiteX27" fmla="*/ 38629 w 129692"/>
                <a:gd name="connsiteY27" fmla="*/ 4415 h 129688"/>
                <a:gd name="connsiteX28" fmla="*/ 36088 w 129692"/>
                <a:gd name="connsiteY28" fmla="*/ 19345 h 129688"/>
                <a:gd name="connsiteX29" fmla="*/ 26050 w 129692"/>
                <a:gd name="connsiteY29" fmla="*/ 27513 h 129688"/>
                <a:gd name="connsiteX30" fmla="*/ 10861 w 129692"/>
                <a:gd name="connsiteY30" fmla="*/ 27081 h 129688"/>
                <a:gd name="connsiteX31" fmla="*/ 3566 w 129692"/>
                <a:gd name="connsiteY31" fmla="*/ 40634 h 129688"/>
                <a:gd name="connsiteX32" fmla="*/ 12249 w 129692"/>
                <a:gd name="connsiteY32" fmla="*/ 52980 h 129688"/>
                <a:gd name="connsiteX33" fmla="*/ 11071 w 129692"/>
                <a:gd name="connsiteY33" fmla="*/ 65927 h 129688"/>
                <a:gd name="connsiteX34" fmla="*/ 28242 w 129692"/>
                <a:gd name="connsiteY34" fmla="*/ 73106 h 129688"/>
                <a:gd name="connsiteX35" fmla="*/ 28005 w 129692"/>
                <a:gd name="connsiteY35" fmla="*/ 65410 h 129688"/>
                <a:gd name="connsiteX36" fmla="*/ 28810 w 129692"/>
                <a:gd name="connsiteY36" fmla="*/ 56555 h 129688"/>
                <a:gd name="connsiteX37" fmla="*/ 30372 w 129692"/>
                <a:gd name="connsiteY37" fmla="*/ 49300 h 129688"/>
                <a:gd name="connsiteX38" fmla="*/ 27080 w 129692"/>
                <a:gd name="connsiteY38" fmla="*/ 44620 h 129688"/>
                <a:gd name="connsiteX39" fmla="*/ 27148 w 129692"/>
                <a:gd name="connsiteY39" fmla="*/ 44492 h 129688"/>
                <a:gd name="connsiteX40" fmla="*/ 33053 w 129692"/>
                <a:gd name="connsiteY40" fmla="*/ 44661 h 129688"/>
                <a:gd name="connsiteX41" fmla="*/ 38250 w 129692"/>
                <a:gd name="connsiteY41" fmla="*/ 39268 h 129688"/>
                <a:gd name="connsiteX42" fmla="*/ 45119 w 129692"/>
                <a:gd name="connsiteY42" fmla="*/ 33677 h 129688"/>
                <a:gd name="connsiteX43" fmla="*/ 51520 w 129692"/>
                <a:gd name="connsiteY43" fmla="*/ 29644 h 129688"/>
                <a:gd name="connsiteX44" fmla="*/ 52475 w 129692"/>
                <a:gd name="connsiteY44" fmla="*/ 24036 h 129688"/>
                <a:gd name="connsiteX45" fmla="*/ 52614 w 129692"/>
                <a:gd name="connsiteY45" fmla="*/ 23995 h 129688"/>
                <a:gd name="connsiteX46" fmla="*/ 56555 w 129692"/>
                <a:gd name="connsiteY46" fmla="*/ 28193 h 129688"/>
                <a:gd name="connsiteX47" fmla="*/ 64143 w 129692"/>
                <a:gd name="connsiteY47" fmla="*/ 28000 h 129688"/>
                <a:gd name="connsiteX48" fmla="*/ 65070 w 129692"/>
                <a:gd name="connsiteY48" fmla="*/ 27989 h 129688"/>
                <a:gd name="connsiteX49" fmla="*/ 72993 w 129692"/>
                <a:gd name="connsiteY49" fmla="*/ 28862 h 129688"/>
                <a:gd name="connsiteX50" fmla="*/ 80311 w 129692"/>
                <a:gd name="connsiteY50" fmla="*/ 30494 h 129688"/>
                <a:gd name="connsiteX51" fmla="*/ 85055 w 129692"/>
                <a:gd name="connsiteY51" fmla="*/ 27154 h 129688"/>
                <a:gd name="connsiteX52" fmla="*/ 85183 w 129692"/>
                <a:gd name="connsiteY52" fmla="*/ 27224 h 129688"/>
                <a:gd name="connsiteX53" fmla="*/ 85014 w 129692"/>
                <a:gd name="connsiteY53" fmla="*/ 33007 h 129688"/>
                <a:gd name="connsiteX54" fmla="*/ 90374 w 129692"/>
                <a:gd name="connsiteY54" fmla="*/ 38206 h 129688"/>
                <a:gd name="connsiteX55" fmla="*/ 95989 w 129692"/>
                <a:gd name="connsiteY55" fmla="*/ 45167 h 129688"/>
                <a:gd name="connsiteX56" fmla="*/ 100014 w 129692"/>
                <a:gd name="connsiteY56" fmla="*/ 51634 h 129688"/>
                <a:gd name="connsiteX57" fmla="*/ 105723 w 129692"/>
                <a:gd name="connsiteY57" fmla="*/ 52607 h 129688"/>
                <a:gd name="connsiteX58" fmla="*/ 105765 w 129692"/>
                <a:gd name="connsiteY58" fmla="*/ 52746 h 129688"/>
                <a:gd name="connsiteX59" fmla="*/ 101591 w 129692"/>
                <a:gd name="connsiteY59" fmla="*/ 56687 h 129688"/>
                <a:gd name="connsiteX60" fmla="*/ 101752 w 129692"/>
                <a:gd name="connsiteY60" fmla="*/ 64212 h 129688"/>
                <a:gd name="connsiteX61" fmla="*/ 100871 w 129692"/>
                <a:gd name="connsiteY61" fmla="*/ 73022 h 129688"/>
                <a:gd name="connsiteX62" fmla="*/ 99225 w 129692"/>
                <a:gd name="connsiteY62" fmla="*/ 80354 h 129688"/>
                <a:gd name="connsiteX63" fmla="*/ 102565 w 129692"/>
                <a:gd name="connsiteY63" fmla="*/ 85091 h 129688"/>
                <a:gd name="connsiteX64" fmla="*/ 102496 w 129692"/>
                <a:gd name="connsiteY64" fmla="*/ 85219 h 129688"/>
                <a:gd name="connsiteX65" fmla="*/ 96785 w 129692"/>
                <a:gd name="connsiteY65" fmla="*/ 85050 h 129688"/>
                <a:gd name="connsiteX66" fmla="*/ 91597 w 129692"/>
                <a:gd name="connsiteY66" fmla="*/ 90344 h 129688"/>
                <a:gd name="connsiteX67" fmla="*/ 84642 w 129692"/>
                <a:gd name="connsiteY67" fmla="*/ 95897 h 129688"/>
                <a:gd name="connsiteX68" fmla="*/ 78120 w 129692"/>
                <a:gd name="connsiteY68" fmla="*/ 99919 h 129688"/>
                <a:gd name="connsiteX69" fmla="*/ 77133 w 129692"/>
                <a:gd name="connsiteY69" fmla="*/ 105714 h 129688"/>
                <a:gd name="connsiteX70" fmla="*/ 76994 w 129692"/>
                <a:gd name="connsiteY70" fmla="*/ 105756 h 129688"/>
                <a:gd name="connsiteX71" fmla="*/ 73088 w 129692"/>
                <a:gd name="connsiteY71" fmla="*/ 101630 h 129688"/>
                <a:gd name="connsiteX72" fmla="*/ 65572 w 129692"/>
                <a:gd name="connsiteY72" fmla="*/ 101799 h 129688"/>
                <a:gd name="connsiteX73" fmla="*/ 64758 w 129692"/>
                <a:gd name="connsiteY73" fmla="*/ 101808 h 129688"/>
                <a:gd name="connsiteX74" fmla="*/ 56795 w 129692"/>
                <a:gd name="connsiteY74" fmla="*/ 100922 h 129688"/>
                <a:gd name="connsiteX75" fmla="*/ 49528 w 129692"/>
                <a:gd name="connsiteY75" fmla="*/ 99283 h 129688"/>
                <a:gd name="connsiteX76" fmla="*/ 44566 w 129692"/>
                <a:gd name="connsiteY76" fmla="*/ 102728 h 129688"/>
                <a:gd name="connsiteX77" fmla="*/ 44438 w 129692"/>
                <a:gd name="connsiteY77" fmla="*/ 102659 h 129688"/>
                <a:gd name="connsiteX78" fmla="*/ 44575 w 129692"/>
                <a:gd name="connsiteY78" fmla="*/ 96729 h 129688"/>
                <a:gd name="connsiteX79" fmla="*/ 39352 w 129692"/>
                <a:gd name="connsiteY79" fmla="*/ 91598 h 129688"/>
                <a:gd name="connsiteX80" fmla="*/ 33805 w 129692"/>
                <a:gd name="connsiteY80" fmla="*/ 84635 h 129688"/>
                <a:gd name="connsiteX81" fmla="*/ 29801 w 129692"/>
                <a:gd name="connsiteY81" fmla="*/ 78121 h 129688"/>
                <a:gd name="connsiteX82" fmla="*/ 24113 w 129692"/>
                <a:gd name="connsiteY82" fmla="*/ 77134 h 129688"/>
                <a:gd name="connsiteX83" fmla="*/ 24072 w 129692"/>
                <a:gd name="connsiteY83" fmla="*/ 76995 h 129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692" h="129688">
                  <a:moveTo>
                    <a:pt x="0" y="76209"/>
                  </a:moveTo>
                  <a:lnTo>
                    <a:pt x="4413" y="90909"/>
                  </a:lnTo>
                  <a:lnTo>
                    <a:pt x="19357" y="93502"/>
                  </a:lnTo>
                  <a:cubicBezTo>
                    <a:pt x="21634" y="97206"/>
                    <a:pt x="24354" y="100620"/>
                    <a:pt x="27456" y="103667"/>
                  </a:cubicBezTo>
                  <a:lnTo>
                    <a:pt x="27109" y="118834"/>
                  </a:lnTo>
                  <a:lnTo>
                    <a:pt x="40594" y="126096"/>
                  </a:lnTo>
                  <a:lnTo>
                    <a:pt x="53056" y="117445"/>
                  </a:lnTo>
                  <a:cubicBezTo>
                    <a:pt x="56892" y="118310"/>
                    <a:pt x="60813" y="118746"/>
                    <a:pt x="64746" y="118746"/>
                  </a:cubicBezTo>
                  <a:cubicBezTo>
                    <a:pt x="65141" y="118746"/>
                    <a:pt x="65539" y="118742"/>
                    <a:pt x="65939" y="118732"/>
                  </a:cubicBezTo>
                  <a:lnTo>
                    <a:pt x="76308" y="129689"/>
                  </a:lnTo>
                  <a:lnTo>
                    <a:pt x="90980" y="125240"/>
                  </a:lnTo>
                  <a:lnTo>
                    <a:pt x="93521" y="110319"/>
                  </a:lnTo>
                  <a:cubicBezTo>
                    <a:pt x="97227" y="108036"/>
                    <a:pt x="100640" y="105310"/>
                    <a:pt x="103686" y="102202"/>
                  </a:cubicBezTo>
                  <a:lnTo>
                    <a:pt x="118816" y="102650"/>
                  </a:lnTo>
                  <a:lnTo>
                    <a:pt x="126110" y="89093"/>
                  </a:lnTo>
                  <a:lnTo>
                    <a:pt x="117392" y="76730"/>
                  </a:lnTo>
                  <a:cubicBezTo>
                    <a:pt x="118342" y="72503"/>
                    <a:pt x="118774" y="68175"/>
                    <a:pt x="118681" y="63843"/>
                  </a:cubicBezTo>
                  <a:lnTo>
                    <a:pt x="129693" y="53446"/>
                  </a:lnTo>
                  <a:lnTo>
                    <a:pt x="125279" y="38754"/>
                  </a:lnTo>
                  <a:lnTo>
                    <a:pt x="110362" y="36212"/>
                  </a:lnTo>
                  <a:cubicBezTo>
                    <a:pt x="108051" y="32503"/>
                    <a:pt x="105298" y="29089"/>
                    <a:pt x="102160" y="26047"/>
                  </a:cubicBezTo>
                  <a:lnTo>
                    <a:pt x="102610" y="10914"/>
                  </a:lnTo>
                  <a:lnTo>
                    <a:pt x="89056" y="3609"/>
                  </a:lnTo>
                  <a:lnTo>
                    <a:pt x="76680" y="12329"/>
                  </a:lnTo>
                  <a:cubicBezTo>
                    <a:pt x="72868" y="11478"/>
                    <a:pt x="68974" y="11049"/>
                    <a:pt x="65068" y="11049"/>
                  </a:cubicBezTo>
                  <a:cubicBezTo>
                    <a:pt x="64616" y="11049"/>
                    <a:pt x="64164" y="11055"/>
                    <a:pt x="63712" y="11066"/>
                  </a:cubicBezTo>
                  <a:lnTo>
                    <a:pt x="53327" y="0"/>
                  </a:lnTo>
                  <a:lnTo>
                    <a:pt x="38629" y="4415"/>
                  </a:lnTo>
                  <a:lnTo>
                    <a:pt x="36088" y="19345"/>
                  </a:lnTo>
                  <a:cubicBezTo>
                    <a:pt x="32424" y="21653"/>
                    <a:pt x="29054" y="24395"/>
                    <a:pt x="26050" y="27513"/>
                  </a:cubicBezTo>
                  <a:lnTo>
                    <a:pt x="10861" y="27081"/>
                  </a:lnTo>
                  <a:lnTo>
                    <a:pt x="3566" y="40634"/>
                  </a:lnTo>
                  <a:lnTo>
                    <a:pt x="12249" y="52980"/>
                  </a:lnTo>
                  <a:cubicBezTo>
                    <a:pt x="11333" y="57232"/>
                    <a:pt x="10938" y="61580"/>
                    <a:pt x="11071" y="65927"/>
                  </a:cubicBezTo>
                  <a:close/>
                  <a:moveTo>
                    <a:pt x="28242" y="73106"/>
                  </a:moveTo>
                  <a:lnTo>
                    <a:pt x="28005" y="65410"/>
                  </a:lnTo>
                  <a:cubicBezTo>
                    <a:pt x="27913" y="62437"/>
                    <a:pt x="28184" y="59463"/>
                    <a:pt x="28810" y="56555"/>
                  </a:cubicBezTo>
                  <a:lnTo>
                    <a:pt x="30372" y="49300"/>
                  </a:lnTo>
                  <a:lnTo>
                    <a:pt x="27080" y="44620"/>
                  </a:lnTo>
                  <a:cubicBezTo>
                    <a:pt x="27028" y="44547"/>
                    <a:pt x="27059" y="44489"/>
                    <a:pt x="27148" y="44492"/>
                  </a:cubicBezTo>
                  <a:lnTo>
                    <a:pt x="33053" y="44661"/>
                  </a:lnTo>
                  <a:lnTo>
                    <a:pt x="38250" y="39268"/>
                  </a:lnTo>
                  <a:cubicBezTo>
                    <a:pt x="40305" y="37134"/>
                    <a:pt x="42612" y="35257"/>
                    <a:pt x="45119" y="33677"/>
                  </a:cubicBezTo>
                  <a:lnTo>
                    <a:pt x="51520" y="29644"/>
                  </a:lnTo>
                  <a:lnTo>
                    <a:pt x="52475" y="24036"/>
                  </a:lnTo>
                  <a:cubicBezTo>
                    <a:pt x="52490" y="23947"/>
                    <a:pt x="52553" y="23929"/>
                    <a:pt x="52614" y="23995"/>
                  </a:cubicBezTo>
                  <a:lnTo>
                    <a:pt x="56555" y="28193"/>
                  </a:lnTo>
                  <a:lnTo>
                    <a:pt x="64143" y="28000"/>
                  </a:lnTo>
                  <a:lnTo>
                    <a:pt x="65070" y="27989"/>
                  </a:lnTo>
                  <a:cubicBezTo>
                    <a:pt x="67735" y="27989"/>
                    <a:pt x="70392" y="28282"/>
                    <a:pt x="72993" y="28862"/>
                  </a:cubicBezTo>
                  <a:lnTo>
                    <a:pt x="80311" y="30494"/>
                  </a:lnTo>
                  <a:lnTo>
                    <a:pt x="85055" y="27154"/>
                  </a:lnTo>
                  <a:cubicBezTo>
                    <a:pt x="85128" y="27103"/>
                    <a:pt x="85186" y="27134"/>
                    <a:pt x="85183" y="27224"/>
                  </a:cubicBezTo>
                  <a:lnTo>
                    <a:pt x="85014" y="33007"/>
                  </a:lnTo>
                  <a:lnTo>
                    <a:pt x="90374" y="38206"/>
                  </a:lnTo>
                  <a:cubicBezTo>
                    <a:pt x="92522" y="40289"/>
                    <a:pt x="94407" y="42626"/>
                    <a:pt x="95989" y="45167"/>
                  </a:cubicBezTo>
                  <a:lnTo>
                    <a:pt x="100014" y="51634"/>
                  </a:lnTo>
                  <a:lnTo>
                    <a:pt x="105723" y="52607"/>
                  </a:lnTo>
                  <a:cubicBezTo>
                    <a:pt x="105812" y="52621"/>
                    <a:pt x="105830" y="52684"/>
                    <a:pt x="105765" y="52746"/>
                  </a:cubicBezTo>
                  <a:lnTo>
                    <a:pt x="101591" y="56687"/>
                  </a:lnTo>
                  <a:lnTo>
                    <a:pt x="101752" y="64212"/>
                  </a:lnTo>
                  <a:cubicBezTo>
                    <a:pt x="101815" y="67173"/>
                    <a:pt x="101520" y="70132"/>
                    <a:pt x="100871" y="73022"/>
                  </a:cubicBezTo>
                  <a:lnTo>
                    <a:pt x="99225" y="80354"/>
                  </a:lnTo>
                  <a:lnTo>
                    <a:pt x="102565" y="85091"/>
                  </a:lnTo>
                  <a:cubicBezTo>
                    <a:pt x="102617" y="85164"/>
                    <a:pt x="102585" y="85222"/>
                    <a:pt x="102496" y="85219"/>
                  </a:cubicBezTo>
                  <a:lnTo>
                    <a:pt x="96785" y="85050"/>
                  </a:lnTo>
                  <a:lnTo>
                    <a:pt x="91597" y="90344"/>
                  </a:lnTo>
                  <a:cubicBezTo>
                    <a:pt x="89513" y="92471"/>
                    <a:pt x="87177" y="94335"/>
                    <a:pt x="84642" y="95897"/>
                  </a:cubicBezTo>
                  <a:lnTo>
                    <a:pt x="78120" y="99919"/>
                  </a:lnTo>
                  <a:lnTo>
                    <a:pt x="77133" y="105714"/>
                  </a:lnTo>
                  <a:cubicBezTo>
                    <a:pt x="77117" y="105798"/>
                    <a:pt x="77055" y="105821"/>
                    <a:pt x="76994" y="105756"/>
                  </a:cubicBezTo>
                  <a:lnTo>
                    <a:pt x="73088" y="101630"/>
                  </a:lnTo>
                  <a:lnTo>
                    <a:pt x="65572" y="101799"/>
                  </a:lnTo>
                  <a:lnTo>
                    <a:pt x="64758" y="101808"/>
                  </a:lnTo>
                  <a:cubicBezTo>
                    <a:pt x="62079" y="101808"/>
                    <a:pt x="59408" y="101510"/>
                    <a:pt x="56795" y="100922"/>
                  </a:cubicBezTo>
                  <a:lnTo>
                    <a:pt x="49528" y="99283"/>
                  </a:lnTo>
                  <a:lnTo>
                    <a:pt x="44566" y="102728"/>
                  </a:lnTo>
                  <a:cubicBezTo>
                    <a:pt x="44494" y="102778"/>
                    <a:pt x="44437" y="102747"/>
                    <a:pt x="44438" y="102659"/>
                  </a:cubicBezTo>
                  <a:lnTo>
                    <a:pt x="44575" y="96729"/>
                  </a:lnTo>
                  <a:lnTo>
                    <a:pt x="39352" y="91598"/>
                  </a:lnTo>
                  <a:cubicBezTo>
                    <a:pt x="37227" y="89511"/>
                    <a:pt x="35364" y="87173"/>
                    <a:pt x="33805" y="84635"/>
                  </a:cubicBezTo>
                  <a:lnTo>
                    <a:pt x="29801" y="78121"/>
                  </a:lnTo>
                  <a:lnTo>
                    <a:pt x="24113" y="77134"/>
                  </a:lnTo>
                  <a:cubicBezTo>
                    <a:pt x="24024" y="77119"/>
                    <a:pt x="24006" y="77056"/>
                    <a:pt x="24072" y="7699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41ADCD6-B5F9-0EC5-6B7B-598DE9A4EB64}"/>
                </a:ext>
              </a:extLst>
            </p:cNvPr>
            <p:cNvSpPr/>
            <p:nvPr/>
          </p:nvSpPr>
          <p:spPr>
            <a:xfrm>
              <a:off x="5619725" y="1770198"/>
              <a:ext cx="129636" cy="129817"/>
            </a:xfrm>
            <a:custGeom>
              <a:avLst/>
              <a:gdLst>
                <a:gd name="connsiteX0" fmla="*/ 0 w 129636"/>
                <a:gd name="connsiteY0" fmla="*/ 76363 h 129817"/>
                <a:gd name="connsiteX1" fmla="*/ 4405 w 129636"/>
                <a:gd name="connsiteY1" fmla="*/ 91055 h 129817"/>
                <a:gd name="connsiteX2" fmla="*/ 19331 w 129636"/>
                <a:gd name="connsiteY2" fmla="*/ 93597 h 129817"/>
                <a:gd name="connsiteX3" fmla="*/ 27505 w 129636"/>
                <a:gd name="connsiteY3" fmla="*/ 103638 h 129817"/>
                <a:gd name="connsiteX4" fmla="*/ 26937 w 129636"/>
                <a:gd name="connsiteY4" fmla="*/ 118941 h 129817"/>
                <a:gd name="connsiteX5" fmla="*/ 40491 w 129636"/>
                <a:gd name="connsiteY5" fmla="*/ 126236 h 129817"/>
                <a:gd name="connsiteX6" fmla="*/ 52875 w 129636"/>
                <a:gd name="connsiteY6" fmla="*/ 117518 h 129817"/>
                <a:gd name="connsiteX7" fmla="*/ 64564 w 129636"/>
                <a:gd name="connsiteY7" fmla="*/ 118819 h 129817"/>
                <a:gd name="connsiteX8" fmla="*/ 65764 w 129636"/>
                <a:gd name="connsiteY8" fmla="*/ 118805 h 129817"/>
                <a:gd name="connsiteX9" fmla="*/ 76158 w 129636"/>
                <a:gd name="connsiteY9" fmla="*/ 129817 h 129817"/>
                <a:gd name="connsiteX10" fmla="*/ 90848 w 129636"/>
                <a:gd name="connsiteY10" fmla="*/ 125403 h 129817"/>
                <a:gd name="connsiteX11" fmla="*/ 93449 w 129636"/>
                <a:gd name="connsiteY11" fmla="*/ 110422 h 129817"/>
                <a:gd name="connsiteX12" fmla="*/ 103487 w 129636"/>
                <a:gd name="connsiteY12" fmla="*/ 102246 h 129817"/>
                <a:gd name="connsiteX13" fmla="*/ 118616 w 129636"/>
                <a:gd name="connsiteY13" fmla="*/ 102703 h 129817"/>
                <a:gd name="connsiteX14" fmla="*/ 125910 w 129636"/>
                <a:gd name="connsiteY14" fmla="*/ 89145 h 129817"/>
                <a:gd name="connsiteX15" fmla="*/ 117219 w 129636"/>
                <a:gd name="connsiteY15" fmla="*/ 76784 h 129817"/>
                <a:gd name="connsiteX16" fmla="*/ 118624 w 129636"/>
                <a:gd name="connsiteY16" fmla="*/ 63734 h 129817"/>
                <a:gd name="connsiteX17" fmla="*/ 129636 w 129636"/>
                <a:gd name="connsiteY17" fmla="*/ 53329 h 129817"/>
                <a:gd name="connsiteX18" fmla="*/ 125216 w 129636"/>
                <a:gd name="connsiteY18" fmla="*/ 38640 h 129817"/>
                <a:gd name="connsiteX19" fmla="*/ 110290 w 129636"/>
                <a:gd name="connsiteY19" fmla="*/ 36099 h 129817"/>
                <a:gd name="connsiteX20" fmla="*/ 102115 w 129636"/>
                <a:gd name="connsiteY20" fmla="*/ 26058 h 129817"/>
                <a:gd name="connsiteX21" fmla="*/ 102580 w 129636"/>
                <a:gd name="connsiteY21" fmla="*/ 10857 h 129817"/>
                <a:gd name="connsiteX22" fmla="*/ 89027 w 129636"/>
                <a:gd name="connsiteY22" fmla="*/ 3553 h 129817"/>
                <a:gd name="connsiteX23" fmla="*/ 76642 w 129636"/>
                <a:gd name="connsiteY23" fmla="*/ 12247 h 129817"/>
                <a:gd name="connsiteX24" fmla="*/ 64881 w 129636"/>
                <a:gd name="connsiteY24" fmla="*/ 10936 h 129817"/>
                <a:gd name="connsiteX25" fmla="*/ 63765 w 129636"/>
                <a:gd name="connsiteY25" fmla="*/ 10948 h 129817"/>
                <a:gd name="connsiteX26" fmla="*/ 53396 w 129636"/>
                <a:gd name="connsiteY26" fmla="*/ 0 h 129817"/>
                <a:gd name="connsiteX27" fmla="*/ 38672 w 129636"/>
                <a:gd name="connsiteY27" fmla="*/ 4449 h 129817"/>
                <a:gd name="connsiteX28" fmla="*/ 36080 w 129636"/>
                <a:gd name="connsiteY28" fmla="*/ 19387 h 129817"/>
                <a:gd name="connsiteX29" fmla="*/ 25957 w 129636"/>
                <a:gd name="connsiteY29" fmla="*/ 27496 h 129817"/>
                <a:gd name="connsiteX30" fmla="*/ 10827 w 129636"/>
                <a:gd name="connsiteY30" fmla="*/ 27038 h 129817"/>
                <a:gd name="connsiteX31" fmla="*/ 3415 w 129636"/>
                <a:gd name="connsiteY31" fmla="*/ 40671 h 129817"/>
                <a:gd name="connsiteX32" fmla="*/ 12267 w 129636"/>
                <a:gd name="connsiteY32" fmla="*/ 53085 h 129817"/>
                <a:gd name="connsiteX33" fmla="*/ 11014 w 129636"/>
                <a:gd name="connsiteY33" fmla="*/ 65961 h 129817"/>
                <a:gd name="connsiteX34" fmla="*/ 28140 w 129636"/>
                <a:gd name="connsiteY34" fmla="*/ 73097 h 129817"/>
                <a:gd name="connsiteX35" fmla="*/ 27951 w 129636"/>
                <a:gd name="connsiteY35" fmla="*/ 65532 h 129817"/>
                <a:gd name="connsiteX36" fmla="*/ 28804 w 129636"/>
                <a:gd name="connsiteY36" fmla="*/ 56770 h 129817"/>
                <a:gd name="connsiteX37" fmla="*/ 30445 w 129636"/>
                <a:gd name="connsiteY37" fmla="*/ 49401 h 129817"/>
                <a:gd name="connsiteX38" fmla="*/ 27030 w 129636"/>
                <a:gd name="connsiteY38" fmla="*/ 44612 h 129817"/>
                <a:gd name="connsiteX39" fmla="*/ 27098 w 129636"/>
                <a:gd name="connsiteY39" fmla="*/ 44483 h 129817"/>
                <a:gd name="connsiteX40" fmla="*/ 32881 w 129636"/>
                <a:gd name="connsiteY40" fmla="*/ 44659 h 129817"/>
                <a:gd name="connsiteX41" fmla="*/ 38078 w 129636"/>
                <a:gd name="connsiteY41" fmla="*/ 39336 h 129817"/>
                <a:gd name="connsiteX42" fmla="*/ 44986 w 129636"/>
                <a:gd name="connsiteY42" fmla="*/ 33802 h 129817"/>
                <a:gd name="connsiteX43" fmla="*/ 51470 w 129636"/>
                <a:gd name="connsiteY43" fmla="*/ 29796 h 129817"/>
                <a:gd name="connsiteX44" fmla="*/ 52496 w 129636"/>
                <a:gd name="connsiteY44" fmla="*/ 23879 h 129817"/>
                <a:gd name="connsiteX45" fmla="*/ 52635 w 129636"/>
                <a:gd name="connsiteY45" fmla="*/ 23838 h 129817"/>
                <a:gd name="connsiteX46" fmla="*/ 56621 w 129636"/>
                <a:gd name="connsiteY46" fmla="*/ 28045 h 129817"/>
                <a:gd name="connsiteX47" fmla="*/ 64120 w 129636"/>
                <a:gd name="connsiteY47" fmla="*/ 27889 h 129817"/>
                <a:gd name="connsiteX48" fmla="*/ 64882 w 129636"/>
                <a:gd name="connsiteY48" fmla="*/ 27881 h 129817"/>
                <a:gd name="connsiteX49" fmla="*/ 72919 w 129636"/>
                <a:gd name="connsiteY49" fmla="*/ 28776 h 129817"/>
                <a:gd name="connsiteX50" fmla="*/ 80236 w 129636"/>
                <a:gd name="connsiteY50" fmla="*/ 30419 h 129817"/>
                <a:gd name="connsiteX51" fmla="*/ 85003 w 129636"/>
                <a:gd name="connsiteY51" fmla="*/ 27072 h 129817"/>
                <a:gd name="connsiteX52" fmla="*/ 85131 w 129636"/>
                <a:gd name="connsiteY52" fmla="*/ 27142 h 129817"/>
                <a:gd name="connsiteX53" fmla="*/ 84951 w 129636"/>
                <a:gd name="connsiteY53" fmla="*/ 33064 h 129817"/>
                <a:gd name="connsiteX54" fmla="*/ 90376 w 129636"/>
                <a:gd name="connsiteY54" fmla="*/ 38271 h 129817"/>
                <a:gd name="connsiteX55" fmla="*/ 95940 w 129636"/>
                <a:gd name="connsiteY55" fmla="*/ 45104 h 129817"/>
                <a:gd name="connsiteX56" fmla="*/ 99972 w 129636"/>
                <a:gd name="connsiteY56" fmla="*/ 51525 h 129817"/>
                <a:gd name="connsiteX57" fmla="*/ 105657 w 129636"/>
                <a:gd name="connsiteY57" fmla="*/ 52493 h 129817"/>
                <a:gd name="connsiteX58" fmla="*/ 105699 w 129636"/>
                <a:gd name="connsiteY58" fmla="*/ 52632 h 129817"/>
                <a:gd name="connsiteX59" fmla="*/ 101563 w 129636"/>
                <a:gd name="connsiteY59" fmla="*/ 56538 h 129817"/>
                <a:gd name="connsiteX60" fmla="*/ 101675 w 129636"/>
                <a:gd name="connsiteY60" fmla="*/ 63993 h 129817"/>
                <a:gd name="connsiteX61" fmla="*/ 100713 w 129636"/>
                <a:gd name="connsiteY61" fmla="*/ 72928 h 129817"/>
                <a:gd name="connsiteX62" fmla="*/ 98985 w 129636"/>
                <a:gd name="connsiteY62" fmla="*/ 80320 h 129817"/>
                <a:gd name="connsiteX63" fmla="*/ 102373 w 129636"/>
                <a:gd name="connsiteY63" fmla="*/ 85135 h 129817"/>
                <a:gd name="connsiteX64" fmla="*/ 102305 w 129636"/>
                <a:gd name="connsiteY64" fmla="*/ 85263 h 129817"/>
                <a:gd name="connsiteX65" fmla="*/ 96487 w 129636"/>
                <a:gd name="connsiteY65" fmla="*/ 85087 h 129817"/>
                <a:gd name="connsiteX66" fmla="*/ 91288 w 129636"/>
                <a:gd name="connsiteY66" fmla="*/ 90486 h 129817"/>
                <a:gd name="connsiteX67" fmla="*/ 84401 w 129636"/>
                <a:gd name="connsiteY67" fmla="*/ 96098 h 129817"/>
                <a:gd name="connsiteX68" fmla="*/ 78038 w 129636"/>
                <a:gd name="connsiteY68" fmla="*/ 100113 h 129817"/>
                <a:gd name="connsiteX69" fmla="*/ 77037 w 129636"/>
                <a:gd name="connsiteY69" fmla="*/ 105881 h 129817"/>
                <a:gd name="connsiteX70" fmla="*/ 76897 w 129636"/>
                <a:gd name="connsiteY70" fmla="*/ 105924 h 129817"/>
                <a:gd name="connsiteX71" fmla="*/ 72910 w 129636"/>
                <a:gd name="connsiteY71" fmla="*/ 101697 h 129817"/>
                <a:gd name="connsiteX72" fmla="*/ 65378 w 129636"/>
                <a:gd name="connsiteY72" fmla="*/ 101867 h 129817"/>
                <a:gd name="connsiteX73" fmla="*/ 64559 w 129636"/>
                <a:gd name="connsiteY73" fmla="*/ 101876 h 129817"/>
                <a:gd name="connsiteX74" fmla="*/ 56601 w 129636"/>
                <a:gd name="connsiteY74" fmla="*/ 100990 h 129817"/>
                <a:gd name="connsiteX75" fmla="*/ 49264 w 129636"/>
                <a:gd name="connsiteY75" fmla="*/ 99335 h 129817"/>
                <a:gd name="connsiteX76" fmla="*/ 44632 w 129636"/>
                <a:gd name="connsiteY76" fmla="*/ 102598 h 129817"/>
                <a:gd name="connsiteX77" fmla="*/ 44504 w 129636"/>
                <a:gd name="connsiteY77" fmla="*/ 102528 h 129817"/>
                <a:gd name="connsiteX78" fmla="*/ 44722 w 129636"/>
                <a:gd name="connsiteY78" fmla="*/ 96674 h 129817"/>
                <a:gd name="connsiteX79" fmla="*/ 39241 w 129636"/>
                <a:gd name="connsiteY79" fmla="*/ 91414 h 129817"/>
                <a:gd name="connsiteX80" fmla="*/ 33690 w 129636"/>
                <a:gd name="connsiteY80" fmla="*/ 84596 h 129817"/>
                <a:gd name="connsiteX81" fmla="*/ 29655 w 129636"/>
                <a:gd name="connsiteY81" fmla="*/ 78168 h 129817"/>
                <a:gd name="connsiteX82" fmla="*/ 23984 w 129636"/>
                <a:gd name="connsiteY82" fmla="*/ 77202 h 129817"/>
                <a:gd name="connsiteX83" fmla="*/ 23941 w 129636"/>
                <a:gd name="connsiteY83" fmla="*/ 77063 h 12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129636" h="129817">
                  <a:moveTo>
                    <a:pt x="0" y="76363"/>
                  </a:moveTo>
                  <a:lnTo>
                    <a:pt x="4405" y="91055"/>
                  </a:lnTo>
                  <a:lnTo>
                    <a:pt x="19331" y="93597"/>
                  </a:lnTo>
                  <a:cubicBezTo>
                    <a:pt x="21634" y="97266"/>
                    <a:pt x="24379" y="100639"/>
                    <a:pt x="27505" y="103638"/>
                  </a:cubicBezTo>
                  <a:lnTo>
                    <a:pt x="26937" y="118941"/>
                  </a:lnTo>
                  <a:lnTo>
                    <a:pt x="40491" y="126236"/>
                  </a:lnTo>
                  <a:lnTo>
                    <a:pt x="52875" y="117518"/>
                  </a:lnTo>
                  <a:cubicBezTo>
                    <a:pt x="56711" y="118383"/>
                    <a:pt x="60631" y="118820"/>
                    <a:pt x="64564" y="118819"/>
                  </a:cubicBezTo>
                  <a:cubicBezTo>
                    <a:pt x="64964" y="118819"/>
                    <a:pt x="65363" y="118819"/>
                    <a:pt x="65764" y="118805"/>
                  </a:cubicBezTo>
                  <a:lnTo>
                    <a:pt x="76158" y="129817"/>
                  </a:lnTo>
                  <a:lnTo>
                    <a:pt x="90848" y="125403"/>
                  </a:lnTo>
                  <a:lnTo>
                    <a:pt x="93449" y="110422"/>
                  </a:lnTo>
                  <a:cubicBezTo>
                    <a:pt x="97111" y="108111"/>
                    <a:pt x="100482" y="105365"/>
                    <a:pt x="103487" y="102246"/>
                  </a:cubicBezTo>
                  <a:lnTo>
                    <a:pt x="118616" y="102703"/>
                  </a:lnTo>
                  <a:lnTo>
                    <a:pt x="125910" y="89145"/>
                  </a:lnTo>
                  <a:lnTo>
                    <a:pt x="117219" y="76784"/>
                  </a:lnTo>
                  <a:cubicBezTo>
                    <a:pt x="118218" y="72508"/>
                    <a:pt x="118691" y="68125"/>
                    <a:pt x="118624" y="63734"/>
                  </a:cubicBezTo>
                  <a:lnTo>
                    <a:pt x="129636" y="53329"/>
                  </a:lnTo>
                  <a:lnTo>
                    <a:pt x="125216" y="38640"/>
                  </a:lnTo>
                  <a:lnTo>
                    <a:pt x="110290" y="36099"/>
                  </a:lnTo>
                  <a:cubicBezTo>
                    <a:pt x="107986" y="32430"/>
                    <a:pt x="105241" y="29058"/>
                    <a:pt x="102115" y="26058"/>
                  </a:cubicBezTo>
                  <a:lnTo>
                    <a:pt x="102580" y="10857"/>
                  </a:lnTo>
                  <a:lnTo>
                    <a:pt x="89027" y="3553"/>
                  </a:lnTo>
                  <a:lnTo>
                    <a:pt x="76642" y="12247"/>
                  </a:lnTo>
                  <a:cubicBezTo>
                    <a:pt x="72782" y="11376"/>
                    <a:pt x="68838" y="10937"/>
                    <a:pt x="64881" y="10936"/>
                  </a:cubicBezTo>
                  <a:cubicBezTo>
                    <a:pt x="64509" y="10936"/>
                    <a:pt x="64137" y="10940"/>
                    <a:pt x="63765" y="10948"/>
                  </a:cubicBezTo>
                  <a:lnTo>
                    <a:pt x="53396" y="0"/>
                  </a:lnTo>
                  <a:lnTo>
                    <a:pt x="38672" y="4449"/>
                  </a:lnTo>
                  <a:lnTo>
                    <a:pt x="36080" y="19387"/>
                  </a:lnTo>
                  <a:cubicBezTo>
                    <a:pt x="32389" y="21668"/>
                    <a:pt x="28988" y="24391"/>
                    <a:pt x="25957" y="27496"/>
                  </a:cubicBezTo>
                  <a:lnTo>
                    <a:pt x="10827" y="27038"/>
                  </a:lnTo>
                  <a:lnTo>
                    <a:pt x="3415" y="40671"/>
                  </a:lnTo>
                  <a:lnTo>
                    <a:pt x="12267" y="53085"/>
                  </a:lnTo>
                  <a:cubicBezTo>
                    <a:pt x="11326" y="57311"/>
                    <a:pt x="10905" y="61634"/>
                    <a:pt x="11014" y="65961"/>
                  </a:cubicBezTo>
                  <a:close/>
                  <a:moveTo>
                    <a:pt x="28140" y="73097"/>
                  </a:moveTo>
                  <a:lnTo>
                    <a:pt x="27951" y="65532"/>
                  </a:lnTo>
                  <a:cubicBezTo>
                    <a:pt x="27876" y="62587"/>
                    <a:pt x="28163" y="59645"/>
                    <a:pt x="28804" y="56770"/>
                  </a:cubicBezTo>
                  <a:lnTo>
                    <a:pt x="30445" y="49401"/>
                  </a:lnTo>
                  <a:lnTo>
                    <a:pt x="27030" y="44612"/>
                  </a:lnTo>
                  <a:cubicBezTo>
                    <a:pt x="26978" y="44538"/>
                    <a:pt x="27009" y="44481"/>
                    <a:pt x="27098" y="44483"/>
                  </a:cubicBezTo>
                  <a:lnTo>
                    <a:pt x="32881" y="44659"/>
                  </a:lnTo>
                  <a:lnTo>
                    <a:pt x="38078" y="39336"/>
                  </a:lnTo>
                  <a:cubicBezTo>
                    <a:pt x="40147" y="37218"/>
                    <a:pt x="42467" y="35359"/>
                    <a:pt x="44986" y="33802"/>
                  </a:cubicBezTo>
                  <a:lnTo>
                    <a:pt x="51470" y="29796"/>
                  </a:lnTo>
                  <a:lnTo>
                    <a:pt x="52496" y="23879"/>
                  </a:lnTo>
                  <a:cubicBezTo>
                    <a:pt x="52511" y="23795"/>
                    <a:pt x="52574" y="23773"/>
                    <a:pt x="52635" y="23838"/>
                  </a:cubicBezTo>
                  <a:lnTo>
                    <a:pt x="56621" y="28045"/>
                  </a:lnTo>
                  <a:lnTo>
                    <a:pt x="64120" y="27889"/>
                  </a:lnTo>
                  <a:lnTo>
                    <a:pt x="64882" y="27881"/>
                  </a:lnTo>
                  <a:cubicBezTo>
                    <a:pt x="67586" y="27882"/>
                    <a:pt x="70281" y="28182"/>
                    <a:pt x="72919" y="28776"/>
                  </a:cubicBezTo>
                  <a:lnTo>
                    <a:pt x="80236" y="30419"/>
                  </a:lnTo>
                  <a:lnTo>
                    <a:pt x="85003" y="27072"/>
                  </a:lnTo>
                  <a:cubicBezTo>
                    <a:pt x="85077" y="27021"/>
                    <a:pt x="85134" y="27052"/>
                    <a:pt x="85131" y="27142"/>
                  </a:cubicBezTo>
                  <a:lnTo>
                    <a:pt x="84951" y="33064"/>
                  </a:lnTo>
                  <a:lnTo>
                    <a:pt x="90376" y="38271"/>
                  </a:lnTo>
                  <a:cubicBezTo>
                    <a:pt x="92503" y="40312"/>
                    <a:pt x="94372" y="42608"/>
                    <a:pt x="95940" y="45104"/>
                  </a:cubicBezTo>
                  <a:lnTo>
                    <a:pt x="99972" y="51525"/>
                  </a:lnTo>
                  <a:lnTo>
                    <a:pt x="105657" y="52493"/>
                  </a:lnTo>
                  <a:cubicBezTo>
                    <a:pt x="105741" y="52508"/>
                    <a:pt x="105764" y="52570"/>
                    <a:pt x="105699" y="52632"/>
                  </a:cubicBezTo>
                  <a:lnTo>
                    <a:pt x="101563" y="56538"/>
                  </a:lnTo>
                  <a:lnTo>
                    <a:pt x="101675" y="63993"/>
                  </a:lnTo>
                  <a:cubicBezTo>
                    <a:pt x="101721" y="66999"/>
                    <a:pt x="101398" y="70000"/>
                    <a:pt x="100713" y="72928"/>
                  </a:cubicBezTo>
                  <a:lnTo>
                    <a:pt x="98985" y="80320"/>
                  </a:lnTo>
                  <a:lnTo>
                    <a:pt x="102373" y="85135"/>
                  </a:lnTo>
                  <a:cubicBezTo>
                    <a:pt x="102425" y="85208"/>
                    <a:pt x="102394" y="85266"/>
                    <a:pt x="102305" y="85263"/>
                  </a:cubicBezTo>
                  <a:lnTo>
                    <a:pt x="96487" y="85087"/>
                  </a:lnTo>
                  <a:lnTo>
                    <a:pt x="91288" y="90486"/>
                  </a:lnTo>
                  <a:cubicBezTo>
                    <a:pt x="89227" y="92628"/>
                    <a:pt x="86914" y="94512"/>
                    <a:pt x="84401" y="96098"/>
                  </a:cubicBezTo>
                  <a:lnTo>
                    <a:pt x="78038" y="100113"/>
                  </a:lnTo>
                  <a:lnTo>
                    <a:pt x="77037" y="105881"/>
                  </a:lnTo>
                  <a:cubicBezTo>
                    <a:pt x="77022" y="105966"/>
                    <a:pt x="76959" y="105988"/>
                    <a:pt x="76897" y="105924"/>
                  </a:cubicBezTo>
                  <a:lnTo>
                    <a:pt x="72910" y="101697"/>
                  </a:lnTo>
                  <a:lnTo>
                    <a:pt x="65378" y="101867"/>
                  </a:lnTo>
                  <a:lnTo>
                    <a:pt x="64559" y="101876"/>
                  </a:lnTo>
                  <a:cubicBezTo>
                    <a:pt x="61882" y="101875"/>
                    <a:pt x="59212" y="101579"/>
                    <a:pt x="56601" y="100990"/>
                  </a:cubicBezTo>
                  <a:lnTo>
                    <a:pt x="49264" y="99335"/>
                  </a:lnTo>
                  <a:lnTo>
                    <a:pt x="44632" y="102598"/>
                  </a:lnTo>
                  <a:cubicBezTo>
                    <a:pt x="44559" y="102650"/>
                    <a:pt x="44501" y="102619"/>
                    <a:pt x="44504" y="102528"/>
                  </a:cubicBezTo>
                  <a:lnTo>
                    <a:pt x="44722" y="96674"/>
                  </a:lnTo>
                  <a:lnTo>
                    <a:pt x="39241" y="91414"/>
                  </a:lnTo>
                  <a:cubicBezTo>
                    <a:pt x="37118" y="89377"/>
                    <a:pt x="35253" y="87087"/>
                    <a:pt x="33690" y="84596"/>
                  </a:cubicBezTo>
                  <a:lnTo>
                    <a:pt x="29655" y="78168"/>
                  </a:lnTo>
                  <a:lnTo>
                    <a:pt x="23984" y="77202"/>
                  </a:lnTo>
                  <a:cubicBezTo>
                    <a:pt x="23895" y="77187"/>
                    <a:pt x="23876" y="77124"/>
                    <a:pt x="23941" y="7706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01AD043-9C79-3218-CDDD-EC4FACD52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479335-2349-41C2-89BC-F663301FC2EB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929DF6-AD5B-457D-1143-0BDC2A00DF17}"/>
              </a:ext>
            </a:extLst>
          </p:cNvPr>
          <p:cNvGrpSpPr/>
          <p:nvPr/>
        </p:nvGrpSpPr>
        <p:grpSpPr>
          <a:xfrm>
            <a:off x="9336330" y="4603653"/>
            <a:ext cx="2512007" cy="1529821"/>
            <a:chOff x="9336330" y="4603653"/>
            <a:chExt cx="2512007" cy="152982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DE2657F-028C-F1FA-9FA6-8A2C94084783}"/>
                </a:ext>
              </a:extLst>
            </p:cNvPr>
            <p:cNvSpPr/>
            <p:nvPr/>
          </p:nvSpPr>
          <p:spPr>
            <a:xfrm>
              <a:off x="9594189" y="4904390"/>
              <a:ext cx="2254148" cy="1229084"/>
            </a:xfrm>
            <a:prstGeom prst="roundRect">
              <a:avLst>
                <a:gd name="adj" fmla="val 8667"/>
              </a:avLst>
            </a:prstGeom>
            <a:gradFill>
              <a:gsLst>
                <a:gs pos="100000">
                  <a:schemeClr val="accent2">
                    <a:lumMod val="50000"/>
                  </a:schemeClr>
                </a:gs>
                <a:gs pos="0">
                  <a:schemeClr val="accent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marL="0" marR="0" lvl="0" indent="0" algn="ctr" defTabSz="685783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Because of the multiple steps</a:t>
              </a:r>
              <a:b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in the diagnosis of AD, </a:t>
              </a:r>
              <a:r>
                <a:rPr lang="en-US" sz="1100" b="1" kern="0">
                  <a:solidFill>
                    <a:srgbClr val="F2F2F2"/>
                  </a:solidFill>
                  <a:latin typeface="+mj-lt"/>
                </a:rPr>
                <a:t>t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he average predicted wait time between clinical diagnosis and treatment</a:t>
              </a:r>
              <a:r>
                <a:rPr lang="en-US" sz="1100" b="1" kern="0">
                  <a:solidFill>
                    <a:srgbClr val="F2F2F2"/>
                  </a:solidFill>
                  <a:latin typeface="+mj-lt"/>
                </a:rPr>
                <a:t> 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is 18.6 months</a:t>
              </a:r>
              <a:r>
                <a:rPr kumimoji="0" lang="en-US" sz="1100" b="1" i="0" u="none" strike="noStrike" kern="0" cap="none" spc="0" normalizeH="0" baseline="3000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15</a:t>
              </a:r>
              <a:endPara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C9E8FD-AFC8-B978-77E3-838E44AF7D8D}"/>
                </a:ext>
              </a:extLst>
            </p:cNvPr>
            <p:cNvSpPr txBox="1"/>
            <p:nvPr/>
          </p:nvSpPr>
          <p:spPr>
            <a:xfrm>
              <a:off x="9785347" y="4603653"/>
              <a:ext cx="1709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  <a:latin typeface="Arial Black" panose="020B0A04020102020204" pitchFamily="34" charset="0"/>
                </a:rPr>
                <a:t>Did you know?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D8772F0-68D0-3CCC-5656-D04DF9DC7C1C}"/>
                </a:ext>
              </a:extLst>
            </p:cNvPr>
            <p:cNvGrpSpPr/>
            <p:nvPr/>
          </p:nvGrpSpPr>
          <p:grpSpPr>
            <a:xfrm>
              <a:off x="9336330" y="4650529"/>
              <a:ext cx="518822" cy="518822"/>
              <a:chOff x="9336330" y="4650529"/>
              <a:chExt cx="518822" cy="51882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D13DF02-9602-F094-2BC0-594335E9EA11}"/>
                  </a:ext>
                </a:extLst>
              </p:cNvPr>
              <p:cNvSpPr/>
              <p:nvPr/>
            </p:nvSpPr>
            <p:spPr>
              <a:xfrm>
                <a:off x="9429750" y="4737100"/>
                <a:ext cx="327025" cy="34607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Graphic 12" descr="Information with solid fill">
                <a:extLst>
                  <a:ext uri="{FF2B5EF4-FFF2-40B4-BE49-F238E27FC236}">
                    <a16:creationId xmlns:a16="http://schemas.microsoft.com/office/drawing/2014/main" id="{26F69ECB-9D9D-86D7-0340-1D6A08247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9336330" y="4650529"/>
                <a:ext cx="518822" cy="51882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16641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8DFA26D-DC50-1642-22A4-90E4988E4A44}"/>
              </a:ext>
            </a:extLst>
          </p:cNvPr>
          <p:cNvSpPr>
            <a:spLocks/>
          </p:cNvSpPr>
          <p:nvPr/>
        </p:nvSpPr>
        <p:spPr>
          <a:xfrm>
            <a:off x="6037007" y="2270774"/>
            <a:ext cx="5815584" cy="292074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buClr>
                <a:srgbClr val="00B050"/>
              </a:buClr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Drivers: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Enable earlier diagnosis for patients over 65, particularly in mild cognitive impairment (MCI) and early Alzheimer’s disease (AD)</a:t>
            </a:r>
            <a:r>
              <a:rPr lang="en-US" sz="1200" baseline="30000" dirty="0">
                <a:solidFill>
                  <a:schemeClr val="tx1"/>
                </a:solidFill>
              </a:rPr>
              <a:t>1</a:t>
            </a:r>
            <a:endParaRPr lang="en-US" sz="1200" dirty="0">
              <a:solidFill>
                <a:schemeClr val="tx1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Reduce misdiagnosis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Provide greater access to biomarker-based measures compared to expensive and invasive PET/CSF tests</a:t>
            </a:r>
          </a:p>
          <a:p>
            <a:pPr marL="285750" indent="-285750">
              <a:buClr>
                <a:srgbClr val="00B050"/>
              </a:buClr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>
              <a:buClr>
                <a:srgbClr val="00B050"/>
              </a:buClr>
            </a:pPr>
            <a:r>
              <a:rPr lang="en-US" sz="1400" b="1" dirty="0">
                <a:solidFill>
                  <a:schemeClr val="accent1"/>
                </a:solidFill>
                <a:latin typeface="+mj-lt"/>
              </a:rPr>
              <a:t>Barriers: 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Lack of regulatory approval for BBMs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BBMs should complement, not replace, clinical assessments</a:t>
            </a:r>
            <a:r>
              <a:rPr lang="en-US" sz="1200" baseline="30000" dirty="0">
                <a:solidFill>
                  <a:schemeClr val="tx1"/>
                </a:solidFill>
              </a:rPr>
              <a:t>16</a:t>
            </a:r>
            <a:endParaRPr lang="en-US" sz="1200" dirty="0">
              <a:solidFill>
                <a:schemeClr val="tx1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High variability in disease progression among individuals with positive biomarkers</a:t>
            </a:r>
            <a:r>
              <a:rPr lang="en-US" sz="1200" baseline="30000" dirty="0">
                <a:solidFill>
                  <a:schemeClr val="tx1"/>
                </a:solidFill>
              </a:rPr>
              <a:t>17</a:t>
            </a:r>
            <a:endParaRPr lang="en-US" sz="1200" dirty="0">
              <a:solidFill>
                <a:schemeClr val="tx1"/>
              </a:solidFill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BBMs are not yet established in clinical practice, requiring physician education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73DDE65-BC17-4C06-FA96-75E9A4355B2C}"/>
              </a:ext>
            </a:extLst>
          </p:cNvPr>
          <p:cNvSpPr/>
          <p:nvPr/>
        </p:nvSpPr>
        <p:spPr>
          <a:xfrm>
            <a:off x="4761831" y="1824681"/>
            <a:ext cx="1205832" cy="3330876"/>
          </a:xfrm>
          <a:custGeom>
            <a:avLst/>
            <a:gdLst>
              <a:gd name="connsiteX0" fmla="*/ 0 w 1055756"/>
              <a:gd name="connsiteY0" fmla="*/ 1917148 h 3573669"/>
              <a:gd name="connsiteX1" fmla="*/ 1046921 w 1055756"/>
              <a:gd name="connsiteY1" fmla="*/ 0 h 3573669"/>
              <a:gd name="connsiteX2" fmla="*/ 1055756 w 1055756"/>
              <a:gd name="connsiteY2" fmla="*/ 3573669 h 3573669"/>
              <a:gd name="connsiteX3" fmla="*/ 0 w 1055756"/>
              <a:gd name="connsiteY3" fmla="*/ 1917148 h 3573669"/>
              <a:gd name="connsiteX0" fmla="*/ 0 w 1062479"/>
              <a:gd name="connsiteY0" fmla="*/ 1917148 h 4075489"/>
              <a:gd name="connsiteX1" fmla="*/ 1046921 w 1062479"/>
              <a:gd name="connsiteY1" fmla="*/ 0 h 4075489"/>
              <a:gd name="connsiteX2" fmla="*/ 1062479 w 1062479"/>
              <a:gd name="connsiteY2" fmla="*/ 4075489 h 4075489"/>
              <a:gd name="connsiteX3" fmla="*/ 0 w 1062479"/>
              <a:gd name="connsiteY3" fmla="*/ 1917148 h 407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2479" h="4075489">
                <a:moveTo>
                  <a:pt x="0" y="1917148"/>
                </a:moveTo>
                <a:lnTo>
                  <a:pt x="1046921" y="0"/>
                </a:lnTo>
                <a:lnTo>
                  <a:pt x="1062479" y="4075489"/>
                </a:lnTo>
                <a:lnTo>
                  <a:pt x="0" y="1917148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0">
                <a:srgbClr val="F3F3FB">
                  <a:alpha val="0"/>
                </a:srgbClr>
              </a:gs>
              <a:gs pos="89000">
                <a:schemeClr val="accent1">
                  <a:lumMod val="30000"/>
                  <a:lumOff val="70000"/>
                  <a:alpha val="38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4CF78FA-9032-90DB-93EA-8B9FD44171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4CF78FA-9032-90DB-93EA-8B9FD44171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253A760-9E31-3C5C-00BA-4013549C7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457200"/>
            <a:ext cx="11434250" cy="276225"/>
          </a:xfrm>
        </p:spPr>
        <p:txBody>
          <a:bodyPr vert="horz"/>
          <a:lstStyle/>
          <a:p>
            <a:r>
              <a:rPr lang="en-US"/>
              <a:t>Assessment via BBMs have the potential to be an important part of the path to treatment and are a growing focus area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A88AF-EA11-E396-5CC9-49C6A6084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</p:spPr>
        <p:txBody>
          <a:bodyPr/>
          <a:lstStyle/>
          <a:p>
            <a:fld id="{0B479335-2349-41C2-89BC-F663301FC2E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CDE81F-789C-CDE3-03B7-718960EAB4AF}"/>
              </a:ext>
            </a:extLst>
          </p:cNvPr>
          <p:cNvSpPr>
            <a:spLocks/>
          </p:cNvSpPr>
          <p:nvPr/>
        </p:nvSpPr>
        <p:spPr>
          <a:xfrm>
            <a:off x="6037007" y="1811172"/>
            <a:ext cx="5815584" cy="4794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+mj-lt"/>
              </a:rPr>
              <a:t>Overview of BBMs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DF901E-0BAE-64F9-8C23-FE999632130C}"/>
              </a:ext>
            </a:extLst>
          </p:cNvPr>
          <p:cNvSpPr/>
          <p:nvPr/>
        </p:nvSpPr>
        <p:spPr>
          <a:xfrm>
            <a:off x="1023102" y="5428719"/>
            <a:ext cx="2286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F4B7B2-ED69-B04A-9429-8E3205C3E745}"/>
              </a:ext>
            </a:extLst>
          </p:cNvPr>
          <p:cNvSpPr txBox="1"/>
          <p:nvPr/>
        </p:nvSpPr>
        <p:spPr>
          <a:xfrm>
            <a:off x="1263094" y="5404520"/>
            <a:ext cx="2361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Currently used in clinical practice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2427F37-3D4E-1C8D-F081-19CC433D77CD}"/>
              </a:ext>
            </a:extLst>
          </p:cNvPr>
          <p:cNvGrpSpPr/>
          <p:nvPr/>
        </p:nvGrpSpPr>
        <p:grpSpPr>
          <a:xfrm>
            <a:off x="317346" y="1579876"/>
            <a:ext cx="4412794" cy="3449975"/>
            <a:chOff x="166120" y="1491386"/>
            <a:chExt cx="4788540" cy="344997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64F6980-66D0-7A4E-ECE3-77C320DFC3EC}"/>
                </a:ext>
              </a:extLst>
            </p:cNvPr>
            <p:cNvCxnSpPr>
              <a:cxnSpLocks/>
            </p:cNvCxnSpPr>
            <p:nvPr/>
          </p:nvCxnSpPr>
          <p:spPr>
            <a:xfrm>
              <a:off x="963304" y="1642663"/>
              <a:ext cx="3904488" cy="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BEC39D1-D6AD-5C3D-1CF1-285B2397AD81}"/>
                </a:ext>
              </a:extLst>
            </p:cNvPr>
            <p:cNvSpPr>
              <a:spLocks/>
            </p:cNvSpPr>
            <p:nvPr/>
          </p:nvSpPr>
          <p:spPr>
            <a:xfrm>
              <a:off x="963304" y="4022027"/>
              <a:ext cx="3904488" cy="813816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latin typeface="+mj-lt"/>
                </a:rPr>
                <a:t>Imaging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AD847B-C8CC-CB53-07E2-CFB7FC2FA69E}"/>
                </a:ext>
              </a:extLst>
            </p:cNvPr>
            <p:cNvSpPr>
              <a:spLocks/>
            </p:cNvSpPr>
            <p:nvPr/>
          </p:nvSpPr>
          <p:spPr>
            <a:xfrm>
              <a:off x="963304" y="1976155"/>
              <a:ext cx="3904488" cy="813816"/>
            </a:xfrm>
            <a:prstGeom prst="rect">
              <a:avLst/>
            </a:pr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chemeClr val="accent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latin typeface="+mj-lt"/>
                </a:rPr>
                <a:t>Cognitive Tools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3EAB8D-96C6-A2A5-CCCC-78D22B30C312}"/>
                </a:ext>
              </a:extLst>
            </p:cNvPr>
            <p:cNvSpPr>
              <a:spLocks/>
            </p:cNvSpPr>
            <p:nvPr/>
          </p:nvSpPr>
          <p:spPr>
            <a:xfrm>
              <a:off x="963304" y="2984394"/>
              <a:ext cx="3904489" cy="8138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tx1"/>
                  </a:solidFill>
                  <a:latin typeface="+mj-lt"/>
                </a:rPr>
                <a:t>BBMs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40135C-AF61-3728-88E2-D5DC6A07F23D}"/>
                </a:ext>
              </a:extLst>
            </p:cNvPr>
            <p:cNvSpPr>
              <a:spLocks/>
            </p:cNvSpPr>
            <p:nvPr/>
          </p:nvSpPr>
          <p:spPr>
            <a:xfrm>
              <a:off x="876436" y="2881131"/>
              <a:ext cx="4078224" cy="1020342"/>
            </a:xfrm>
            <a:prstGeom prst="rect">
              <a:avLst/>
            </a:prstGeom>
            <a:noFill/>
            <a:ln w="38100" cap="rnd">
              <a:solidFill>
                <a:schemeClr val="accent2"/>
              </a:solidFill>
              <a:prstDash val="sysDash"/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D100FE5-7E46-7181-C97E-BBBA0A23310A}"/>
                </a:ext>
              </a:extLst>
            </p:cNvPr>
            <p:cNvSpPr>
              <a:spLocks/>
            </p:cNvSpPr>
            <p:nvPr/>
          </p:nvSpPr>
          <p:spPr>
            <a:xfrm>
              <a:off x="1848010" y="1491386"/>
              <a:ext cx="2135076" cy="3025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accent1"/>
                  </a:solidFill>
                  <a:latin typeface="+mj-lt"/>
                </a:rPr>
                <a:t>AD Assessments</a:t>
              </a:r>
            </a:p>
          </p:txBody>
        </p:sp>
        <p:sp>
          <p:nvSpPr>
            <p:cNvPr id="20" name="Arrow: Up 19">
              <a:extLst>
                <a:ext uri="{FF2B5EF4-FFF2-40B4-BE49-F238E27FC236}">
                  <a16:creationId xmlns:a16="http://schemas.microsoft.com/office/drawing/2014/main" id="{D8843745-2572-72E4-D9F4-5CA1D73CA19E}"/>
                </a:ext>
              </a:extLst>
            </p:cNvPr>
            <p:cNvSpPr/>
            <p:nvPr/>
          </p:nvSpPr>
          <p:spPr>
            <a:xfrm rot="10800000">
              <a:off x="417500" y="1976154"/>
              <a:ext cx="415500" cy="2965207"/>
            </a:xfrm>
            <a:prstGeom prst="upArrow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C2D2A6-2A27-63C5-B1F0-7BC0C9302863}"/>
                </a:ext>
              </a:extLst>
            </p:cNvPr>
            <p:cNvSpPr txBox="1"/>
            <p:nvPr/>
          </p:nvSpPr>
          <p:spPr>
            <a:xfrm rot="16200000">
              <a:off x="-811813" y="3182972"/>
              <a:ext cx="2256452" cy="3005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latin typeface="+mj-lt"/>
                </a:rPr>
                <a:t>Order of use in AD diagnosis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DF8BA57-73D9-77A8-ECEE-40BCAEEB36E9}"/>
              </a:ext>
            </a:extLst>
          </p:cNvPr>
          <p:cNvSpPr/>
          <p:nvPr/>
        </p:nvSpPr>
        <p:spPr>
          <a:xfrm>
            <a:off x="1023102" y="5748580"/>
            <a:ext cx="228600" cy="228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2891F7-9F42-77DB-2046-1C41604ABA6A}"/>
              </a:ext>
            </a:extLst>
          </p:cNvPr>
          <p:cNvSpPr txBox="1"/>
          <p:nvPr/>
        </p:nvSpPr>
        <p:spPr>
          <a:xfrm>
            <a:off x="1263094" y="5724381"/>
            <a:ext cx="2606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Not currently used in clinical practice</a:t>
            </a:r>
          </a:p>
        </p:txBody>
      </p:sp>
    </p:spTree>
    <p:extLst>
      <p:ext uri="{BB962C8B-B14F-4D97-AF65-F5344CB8AC3E}">
        <p14:creationId xmlns:p14="http://schemas.microsoft.com/office/powerpoint/2010/main" val="1155752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54E55A-7D0C-7DF7-8AA0-601E00D1D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457200"/>
            <a:ext cx="11522075" cy="553998"/>
          </a:xfrm>
        </p:spPr>
        <p:txBody>
          <a:bodyPr/>
          <a:lstStyle/>
          <a:p>
            <a:r>
              <a:rPr lang="en-US" dirty="0"/>
              <a:t>As the field’s understanding of BBM use and limitations in the AD space increases, so does the number of </a:t>
            </a:r>
            <a:br>
              <a:rPr lang="en-US" dirty="0"/>
            </a:br>
            <a:r>
              <a:rPr lang="en-US" dirty="0"/>
              <a:t>in-development and commercially available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E360E-29F9-A2C2-4B72-79763DEF4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34962" y="6537960"/>
            <a:ext cx="121828" cy="123111"/>
          </a:xfrm>
        </p:spPr>
        <p:txBody>
          <a:bodyPr/>
          <a:lstStyle/>
          <a:p>
            <a:fld id="{0B479335-2349-41C2-89BC-F663301FC2EB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14BC3C2-F195-25FB-A932-B741C3AACF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475962"/>
              </p:ext>
            </p:extLst>
          </p:nvPr>
        </p:nvGraphicFramePr>
        <p:xfrm>
          <a:off x="334962" y="1158349"/>
          <a:ext cx="11522076" cy="4323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579">
                  <a:extLst>
                    <a:ext uri="{9D8B030D-6E8A-4147-A177-3AD203B41FA5}">
                      <a16:colId xmlns:a16="http://schemas.microsoft.com/office/drawing/2014/main" val="4106629885"/>
                    </a:ext>
                  </a:extLst>
                </a:gridCol>
                <a:gridCol w="1764027">
                  <a:extLst>
                    <a:ext uri="{9D8B030D-6E8A-4147-A177-3AD203B41FA5}">
                      <a16:colId xmlns:a16="http://schemas.microsoft.com/office/drawing/2014/main" val="2622296614"/>
                    </a:ext>
                  </a:extLst>
                </a:gridCol>
                <a:gridCol w="1851041">
                  <a:extLst>
                    <a:ext uri="{9D8B030D-6E8A-4147-A177-3AD203B41FA5}">
                      <a16:colId xmlns:a16="http://schemas.microsoft.com/office/drawing/2014/main" val="3334901621"/>
                    </a:ext>
                  </a:extLst>
                </a:gridCol>
                <a:gridCol w="3706555">
                  <a:extLst>
                    <a:ext uri="{9D8B030D-6E8A-4147-A177-3AD203B41FA5}">
                      <a16:colId xmlns:a16="http://schemas.microsoft.com/office/drawing/2014/main" val="3119479883"/>
                    </a:ext>
                  </a:extLst>
                </a:gridCol>
                <a:gridCol w="2396874">
                  <a:extLst>
                    <a:ext uri="{9D8B030D-6E8A-4147-A177-3AD203B41FA5}">
                      <a16:colId xmlns:a16="http://schemas.microsoft.com/office/drawing/2014/main" val="1500887446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+mj-lt"/>
                        </a:rPr>
                        <a:t>Test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+mj-lt"/>
                        </a:rPr>
                        <a:t>Manufacturer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+mj-lt"/>
                        </a:rPr>
                        <a:t>Availability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+mj-lt"/>
                        </a:rPr>
                        <a:t>Target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+mj-lt"/>
                        </a:rPr>
                        <a:t>Accuracy Data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/>
                        </a:gs>
                        <a:gs pos="0">
                          <a:schemeClr val="accent1">
                            <a:lumMod val="75000"/>
                          </a:schemeClr>
                        </a:gs>
                        <a:gs pos="100000">
                          <a:schemeClr val="accent1"/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1840432"/>
                  </a:ext>
                </a:extLst>
              </a:tr>
              <a:tr h="355442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AD-Detect</a:t>
                      </a:r>
                      <a:r>
                        <a:rPr lang="en-US" sz="1200" b="1" baseline="30000">
                          <a:solidFill>
                            <a:schemeClr val="accent1"/>
                          </a:solidFill>
                          <a:latin typeface="+mj-lt"/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Quest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Available for use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Amyloid beta, p-tau181, p-tau 217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Sensitivity: 71%</a:t>
                      </a:r>
                    </a:p>
                    <a:p>
                      <a:r>
                        <a:rPr lang="en-US" sz="1200"/>
                        <a:t>Specificity: 89%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7218568"/>
                  </a:ext>
                </a:extLst>
              </a:tr>
              <a:tr h="497619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PrecivityAD</a:t>
                      </a:r>
                      <a:r>
                        <a:rPr lang="en-US" sz="1200" b="1" baseline="30000">
                          <a:solidFill>
                            <a:schemeClr val="accent1"/>
                          </a:solidFill>
                          <a:latin typeface="+mj-lt"/>
                        </a:rPr>
                        <a:t>19</a:t>
                      </a:r>
                      <a:endParaRPr lang="en-US" sz="1200" b="1">
                        <a:solidFill>
                          <a:schemeClr val="accent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C2N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Available for use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Amyloid beta 42/40 ratio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Sensitivity: 88%</a:t>
                      </a:r>
                    </a:p>
                    <a:p>
                      <a:r>
                        <a:rPr lang="en-US" sz="1200"/>
                        <a:t>Specificity: 89%</a:t>
                      </a:r>
                    </a:p>
                    <a:p>
                      <a:r>
                        <a:rPr lang="en-US" sz="1200"/>
                        <a:t>Accuracy: 86%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7117"/>
                  </a:ext>
                </a:extLst>
              </a:tr>
              <a:tr h="355442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PrecivityAD2</a:t>
                      </a:r>
                      <a:r>
                        <a:rPr lang="en-US" sz="1200" b="1" baseline="30000">
                          <a:solidFill>
                            <a:schemeClr val="accent1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C2N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Available for use</a:t>
                      </a:r>
                    </a:p>
                    <a:p>
                      <a:endParaRPr lang="en-US" sz="12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Amyloid beta 42/40 and </a:t>
                      </a:r>
                      <a:br>
                        <a:rPr lang="en-US" sz="1200" dirty="0"/>
                      </a:br>
                      <a:r>
                        <a:rPr lang="en-US" sz="1200" dirty="0"/>
                        <a:t>p-tau 217/np-tau 217 ratio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Sensitivity 88%</a:t>
                      </a:r>
                      <a:br>
                        <a:rPr lang="en-US" sz="1200"/>
                      </a:br>
                      <a:r>
                        <a:rPr lang="en-US" sz="1200"/>
                        <a:t>Specificity 89%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251887"/>
                  </a:ext>
                </a:extLst>
              </a:tr>
              <a:tr h="213265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ALZpathDx</a:t>
                      </a:r>
                      <a:r>
                        <a:rPr lang="en-US" sz="1200" b="1" baseline="30000">
                          <a:solidFill>
                            <a:schemeClr val="accent1"/>
                          </a:solidFill>
                          <a:latin typeface="+mj-lt"/>
                        </a:rPr>
                        <a:t>21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ALZpath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Available for use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Amyloid beta and p-tau 217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Accuracy: 92%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678114"/>
                  </a:ext>
                </a:extLst>
              </a:tr>
              <a:tr h="213265">
                <a:tc>
                  <a:txBody>
                    <a:bodyPr/>
                    <a:lstStyle/>
                    <a:p>
                      <a:r>
                        <a:rPr lang="en-US" sz="1200" b="1" baseline="0" dirty="0">
                          <a:solidFill>
                            <a:schemeClr val="accent1"/>
                          </a:solidFill>
                          <a:latin typeface="+mj-lt"/>
                        </a:rPr>
                        <a:t>P-Tau 217</a:t>
                      </a:r>
                      <a:r>
                        <a:rPr lang="en-US" sz="1200" b="1" baseline="30000" dirty="0">
                          <a:solidFill>
                            <a:schemeClr val="accent1"/>
                          </a:solidFill>
                          <a:latin typeface="+mj-lt"/>
                        </a:rPr>
                        <a:t>22,23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Mayo Clinic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Available for use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P-tau 217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Accuracy: 94%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088980"/>
                  </a:ext>
                </a:extLst>
              </a:tr>
              <a:tr h="263349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ALZmetrix TM</a:t>
                      </a:r>
                      <a:r>
                        <a:rPr lang="en-US" sz="1200" b="1" baseline="30000">
                          <a:solidFill>
                            <a:schemeClr val="accent1"/>
                          </a:solidFill>
                          <a:latin typeface="+mj-lt"/>
                        </a:rPr>
                        <a:t>24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PharmaKure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Completed clinical trial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Amyloid beta, </a:t>
                      </a:r>
                      <a:r>
                        <a:rPr lang="el-GR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α-</a:t>
                      </a:r>
                      <a:r>
                        <a:rPr lang="en-US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synuclein, p-tau 181 and p-tau 217</a:t>
                      </a:r>
                      <a:endParaRPr lang="en-US" sz="12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Accuracy: 97%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824197"/>
                  </a:ext>
                </a:extLst>
              </a:tr>
              <a:tr h="213265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Elecsys</a:t>
                      </a:r>
                      <a:r>
                        <a:rPr lang="en-US" sz="1200" b="1" baseline="30000">
                          <a:solidFill>
                            <a:schemeClr val="accent1"/>
                          </a:solidFill>
                          <a:latin typeface="+mj-lt"/>
                        </a:rPr>
                        <a:t>25,26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Roche/Lilly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Ongoing clinical trials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Amyloid beta or p-tau 217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 not yet released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999593"/>
                  </a:ext>
                </a:extLst>
              </a:tr>
              <a:tr h="213265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LucentAD</a:t>
                      </a:r>
                      <a:r>
                        <a:rPr lang="en-US" sz="1200" b="1" baseline="30000">
                          <a:solidFill>
                            <a:schemeClr val="accent1"/>
                          </a:solidFill>
                          <a:latin typeface="+mj-lt"/>
                        </a:rPr>
                        <a:t>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Quanterix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Research use only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P-tau 217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Accuracy: &gt;90%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311129"/>
                  </a:ext>
                </a:extLst>
              </a:tr>
              <a:tr h="34575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j-lt"/>
                        </a:rPr>
                        <a:t>AB42 and TTAU</a:t>
                      </a:r>
                      <a:r>
                        <a:rPr lang="en-US" sz="1200" b="1" baseline="30000" dirty="0">
                          <a:solidFill>
                            <a:schemeClr val="accent1"/>
                          </a:solidFill>
                          <a:latin typeface="+mj-lt"/>
                        </a:rPr>
                        <a:t>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Siemens Healthineers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N/A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Amyloid beta and tau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Data not yet released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508314"/>
                  </a:ext>
                </a:extLst>
              </a:tr>
              <a:tr h="213265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accent1"/>
                          </a:solidFill>
                          <a:latin typeface="+mj-lt"/>
                        </a:rPr>
                        <a:t>ALZpath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+mj-lt"/>
                        </a:rPr>
                        <a:t> p-tau 217</a:t>
                      </a:r>
                      <a:r>
                        <a:rPr lang="en-US" sz="1200" b="1" baseline="30000" dirty="0">
                          <a:solidFill>
                            <a:schemeClr val="accent1"/>
                          </a:solidFill>
                          <a:latin typeface="+mj-lt"/>
                        </a:rPr>
                        <a:t>29,30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Alamar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N/A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Research only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Accuracy: &gt;90%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608422"/>
                  </a:ext>
                </a:extLst>
              </a:tr>
              <a:tr h="355442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Equipment</a:t>
                      </a:r>
                      <a:b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</a:br>
                      <a:r>
                        <a:rPr lang="en-US" sz="1200" b="1">
                          <a:solidFill>
                            <a:schemeClr val="accent1"/>
                          </a:solidFill>
                          <a:latin typeface="+mj-lt"/>
                        </a:rPr>
                        <a:t>dependent test</a:t>
                      </a:r>
                      <a:r>
                        <a:rPr lang="en-US" sz="1200" b="1" baseline="30000">
                          <a:solidFill>
                            <a:schemeClr val="accent1"/>
                          </a:solidFill>
                          <a:latin typeface="+mj-lt"/>
                        </a:rPr>
                        <a:t>31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err="1"/>
                        <a:t>Fujirebio</a:t>
                      </a:r>
                      <a:endParaRPr lang="en-US" sz="120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Research use only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Amyloid beta (1-40,1-42) and tau (p-181, p-217)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N/A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134456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33065926-2196-B34F-D345-20E785C83B4D}"/>
              </a:ext>
            </a:extLst>
          </p:cNvPr>
          <p:cNvGrpSpPr/>
          <p:nvPr/>
        </p:nvGrpSpPr>
        <p:grpSpPr>
          <a:xfrm>
            <a:off x="306630" y="5583807"/>
            <a:ext cx="7522921" cy="787497"/>
            <a:chOff x="9336330" y="4603653"/>
            <a:chExt cx="7522921" cy="7874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A9B1F1-0EEE-AAA7-9482-C35C778F7665}"/>
                </a:ext>
              </a:extLst>
            </p:cNvPr>
            <p:cNvSpPr/>
            <p:nvPr/>
          </p:nvSpPr>
          <p:spPr>
            <a:xfrm>
              <a:off x="9594189" y="4904390"/>
              <a:ext cx="7265062" cy="486760"/>
            </a:xfrm>
            <a:prstGeom prst="roundRect">
              <a:avLst/>
            </a:prstGeom>
            <a:gradFill>
              <a:gsLst>
                <a:gs pos="100000">
                  <a:schemeClr val="accent2">
                    <a:lumMod val="50000"/>
                  </a:schemeClr>
                </a:gs>
                <a:gs pos="0">
                  <a:schemeClr val="accent2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pPr marL="0" marR="0" lvl="0" indent="0" algn="ctr" defTabSz="685783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 breakthrough device must file for FDA 510(k) clearance when there is low to moderate risk for the </a:t>
              </a:r>
              <a:b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</a:b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device and there is a legally marketed predicated device</a:t>
              </a:r>
              <a:r>
                <a:rPr kumimoji="0" lang="en-US" sz="1100" b="1" i="0" u="none" strike="noStrike" kern="0" cap="none" spc="0" normalizeH="0" baseline="30000" noProof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E85984-FACC-78F7-E232-774A1C6F1FA2}"/>
                </a:ext>
              </a:extLst>
            </p:cNvPr>
            <p:cNvSpPr txBox="1"/>
            <p:nvPr/>
          </p:nvSpPr>
          <p:spPr>
            <a:xfrm>
              <a:off x="9785347" y="4603653"/>
              <a:ext cx="17099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accent2"/>
                  </a:solidFill>
                  <a:latin typeface="Arial Black" panose="020B0A04020102020204" pitchFamily="34" charset="0"/>
                </a:rPr>
                <a:t>Did you know?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B71ACEB-6FC7-3CBA-6F11-D2484B19431F}"/>
                </a:ext>
              </a:extLst>
            </p:cNvPr>
            <p:cNvGrpSpPr/>
            <p:nvPr/>
          </p:nvGrpSpPr>
          <p:grpSpPr>
            <a:xfrm>
              <a:off x="9336330" y="4650529"/>
              <a:ext cx="518822" cy="518822"/>
              <a:chOff x="9336330" y="4650529"/>
              <a:chExt cx="518822" cy="51882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A36C165-E5BC-CE31-8289-C89BBE912380}"/>
                  </a:ext>
                </a:extLst>
              </p:cNvPr>
              <p:cNvSpPr/>
              <p:nvPr/>
            </p:nvSpPr>
            <p:spPr>
              <a:xfrm>
                <a:off x="9429750" y="4737100"/>
                <a:ext cx="327025" cy="34607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Graphic 20" descr="Information with solid fill">
                <a:extLst>
                  <a:ext uri="{FF2B5EF4-FFF2-40B4-BE49-F238E27FC236}">
                    <a16:creationId xmlns:a16="http://schemas.microsoft.com/office/drawing/2014/main" id="{BB234586-F712-8BA3-6F1F-76C724E9D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336330" y="4650529"/>
                <a:ext cx="518822" cy="51882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460340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BGB Capabilities 2023">
  <a:themeElements>
    <a:clrScheme name="Capes deck 2023">
      <a:dk1>
        <a:srgbClr val="000000"/>
      </a:dk1>
      <a:lt1>
        <a:srgbClr val="FFFFFF"/>
      </a:lt1>
      <a:dk2>
        <a:srgbClr val="F9F36D"/>
      </a:dk2>
      <a:lt2>
        <a:srgbClr val="E7E6E6"/>
      </a:lt2>
      <a:accent1>
        <a:srgbClr val="373A94"/>
      </a:accent1>
      <a:accent2>
        <a:srgbClr val="84189E"/>
      </a:accent2>
      <a:accent3>
        <a:srgbClr val="F76B0B"/>
      </a:accent3>
      <a:accent4>
        <a:srgbClr val="4DA9B2"/>
      </a:accent4>
      <a:accent5>
        <a:srgbClr val="5B9FF8"/>
      </a:accent5>
      <a:accent6>
        <a:srgbClr val="E9AB4B"/>
      </a:accent6>
      <a:hlink>
        <a:srgbClr val="FF7F3F"/>
      </a:hlink>
      <a:folHlink>
        <a:srgbClr val="954F72"/>
      </a:folHlink>
    </a:clrScheme>
    <a:fontScheme name="Arial Nova">
      <a:majorFont>
        <a:latin typeface="Arial Nova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bg1">
              <a:lumMod val="9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GB_Branded Template_102418_v3_HK.potx" id="{E5390445-014F-4E83-A4C1-DD19B0CCA504}" vid="{246B3040-6C7B-4AC2-9AD3-166A3554C7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D8DC2D1255684CA282175DA4C21FDD" ma:contentTypeVersion="6" ma:contentTypeDescription="Create a new document." ma:contentTypeScope="" ma:versionID="5a651fb03141593e4bde4d26222b25aa">
  <xsd:schema xmlns:xsd="http://www.w3.org/2001/XMLSchema" xmlns:xs="http://www.w3.org/2001/XMLSchema" xmlns:p="http://schemas.microsoft.com/office/2006/metadata/properties" xmlns:ns2="1cd90c18-0f09-438f-ba52-0cbb133b9d7e" xmlns:ns3="7fed7a69-781c-4fe6-bb7a-1c09ded67370" targetNamespace="http://schemas.microsoft.com/office/2006/metadata/properties" ma:root="true" ma:fieldsID="77182d2bab04d34ea3e212c63e7aa3ac" ns2:_="" ns3:_="">
    <xsd:import namespace="1cd90c18-0f09-438f-ba52-0cbb133b9d7e"/>
    <xsd:import namespace="7fed7a69-781c-4fe6-bb7a-1c09ded673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d90c18-0f09-438f-ba52-0cbb133b9d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ed7a69-781c-4fe6-bb7a-1c09ded6737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fed7a69-781c-4fe6-bb7a-1c09ded67370">
      <UserInfo>
        <DisplayName>Kirsten Berrisford</DisplayName>
        <AccountId>92</AccountId>
        <AccountType/>
      </UserInfo>
      <UserInfo>
        <DisplayName>Armand Gil</DisplayName>
        <AccountId>3581</AccountId>
        <AccountType/>
      </UserInfo>
      <UserInfo>
        <DisplayName>Sammie Ulich</DisplayName>
        <AccountId>158</AccountId>
        <AccountType/>
      </UserInfo>
      <UserInfo>
        <DisplayName>Lisa Bair</DisplayName>
        <AccountId>3489</AccountId>
        <AccountType/>
      </UserInfo>
      <UserInfo>
        <DisplayName>Lori O'Neill</DisplayName>
        <AccountId>84</AccountId>
        <AccountType/>
      </UserInfo>
      <UserInfo>
        <DisplayName>Steve Goldstein</DisplayName>
        <AccountId>3541</AccountId>
        <AccountType/>
      </UserInfo>
      <UserInfo>
        <DisplayName>Matthew Paré</DisplayName>
        <AccountId>2823</AccountId>
        <AccountType/>
      </UserInfo>
      <UserInfo>
        <DisplayName>Priyanka Patel</DisplayName>
        <AccountId>49</AccountId>
        <AccountType/>
      </UserInfo>
      <UserInfo>
        <DisplayName>Christie Moreau</DisplayName>
        <AccountId>11</AccountId>
        <AccountType/>
      </UserInfo>
      <UserInfo>
        <DisplayName>Danielle Starr</DisplayName>
        <AccountId>24</AccountId>
        <AccountType/>
      </UserInfo>
      <UserInfo>
        <DisplayName>Gina Leuzzi</DisplayName>
        <AccountId>3010</AccountId>
        <AccountType/>
      </UserInfo>
      <UserInfo>
        <DisplayName>Daniel Hammer</DisplayName>
        <AccountId>3568</AccountId>
        <AccountType/>
      </UserInfo>
      <UserInfo>
        <DisplayName>Brett Bauchner</DisplayName>
        <AccountId>57</AccountId>
        <AccountType/>
      </UserInfo>
      <UserInfo>
        <DisplayName>Samema Sarowar</DisplayName>
        <AccountId>141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7D27946-AB78-4C94-964B-B7C10CDDBD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18F7DB-3831-4D6F-8B33-31455AE6A914}">
  <ds:schemaRefs>
    <ds:schemaRef ds:uri="1cd90c18-0f09-438f-ba52-0cbb133b9d7e"/>
    <ds:schemaRef ds:uri="7fed7a69-781c-4fe6-bb7a-1c09ded6737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55BC89A-6D70-4161-B24E-8CA6E46541DB}">
  <ds:schemaRefs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1cd90c18-0f09-438f-ba52-0cbb133b9d7e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fed7a69-781c-4fe6-bb7a-1c09ded6737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3922</Words>
  <Application>Microsoft Office PowerPoint</Application>
  <PresentationFormat>Widescreen</PresentationFormat>
  <Paragraphs>409</Paragraphs>
  <Slides>16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HGP創英角ｺﾞｼｯｸUB</vt:lpstr>
      <vt:lpstr>Arial</vt:lpstr>
      <vt:lpstr>Arial Black</vt:lpstr>
      <vt:lpstr>Arial Nova</vt:lpstr>
      <vt:lpstr>Arial Nova Cond</vt:lpstr>
      <vt:lpstr>Arial Nova Cond Light</vt:lpstr>
      <vt:lpstr>Arial Nova Light</vt:lpstr>
      <vt:lpstr>Calibri</vt:lpstr>
      <vt:lpstr>Nimbus Sans</vt:lpstr>
      <vt:lpstr>Source Sans Pro</vt:lpstr>
      <vt:lpstr>Univers LT Std 39 Thin UltraCn</vt:lpstr>
      <vt:lpstr>Wingdings</vt:lpstr>
      <vt:lpstr>1_BGB Capabilities 2023</vt:lpstr>
      <vt:lpstr>think-cell Slide</vt:lpstr>
      <vt:lpstr>PowerPoint Presentation</vt:lpstr>
      <vt:lpstr>The AD landscape is complex but evolving; addressing diagnosis bottlenecks, infrastructure, support/access issues, and cost considerations is crucial for improving patient outcomes</vt:lpstr>
      <vt:lpstr>PowerPoint Presentation</vt:lpstr>
      <vt:lpstr>PowerPoint Presentation</vt:lpstr>
      <vt:lpstr>Detailed Findings</vt:lpstr>
      <vt:lpstr>Amyloid beta and tau are the primary biomarkers of Alzheimer’s disease, which are currently measured  via CSF or PET scans2,5 </vt:lpstr>
      <vt:lpstr>Given the multistep nature of AD diagnosis, more accessible testing methods are needed to help with timely and accurate AD diagnosis and intervention </vt:lpstr>
      <vt:lpstr>Assessment via BBMs have the potential to be an important part of the path to treatment and are a growing focus area </vt:lpstr>
      <vt:lpstr>As the field’s understanding of BBM use and limitations in the AD space increases, so does the number of  in-development and commercially available tests</vt:lpstr>
      <vt:lpstr>Scientific evidence has driven companies to offer tests that measure both Aβ and p-tau to obtain a more accurate assessment of AD</vt:lpstr>
      <vt:lpstr>Lack of insurance coverage hinders the adoption of BBMs, but the promise of expanded coverage and reimbursement in the future can spur their acceptance and use</vt:lpstr>
      <vt:lpstr>The growing investments and partnerships highlight the level of interest in BBMs and the pace of partnerships underscores the acceleration for use of BBMs</vt:lpstr>
      <vt:lpstr>The use of BBMs to detect and diagnose Alzheimer’s disease early could lead to an increase in the number of patients receiving potentially life-changing treatment.</vt:lpstr>
      <vt:lpstr>BBM tests have the potential to shape the AD neurodiagnostic landscape46 </vt:lpstr>
      <vt:lpstr>The Authors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Leuzzi</dc:creator>
  <cp:lastModifiedBy>Sammie Ulich</cp:lastModifiedBy>
  <cp:revision>17</cp:revision>
  <dcterms:created xsi:type="dcterms:W3CDTF">2023-05-02T13:18:52Z</dcterms:created>
  <dcterms:modified xsi:type="dcterms:W3CDTF">2024-07-30T14:53:57Z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0x010100E1D8DC2D1255684CA282175DA4C21FDD</vt:lpwstr>
  </property>
</Properties>
</file>